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 name="Google Shape;1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 name="Google Shape;1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 name="Google Shape;1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9" name="Google Shape;29;p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11"/>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7" name="Google Shape;97;p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12"/>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2"/>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3" name="Google Shape;103;p12"/>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4" name="Google Shape;104;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07" name="Google Shape;107;p12"/>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a:p>
        </p:txBody>
      </p:sp>
      <p:sp>
        <p:nvSpPr>
          <p:cNvPr id="108" name="Google Shape;108;p12"/>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13"/>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3"/>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2" name="Google Shape;112;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1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4"/>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8" name="Google Shape;118;p14"/>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9" name="Google Shape;119;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22" name="Google Shape;122;p1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a:p>
        </p:txBody>
      </p:sp>
      <p:sp>
        <p:nvSpPr>
          <p:cNvPr id="123" name="Google Shape;123;p1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15"/>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7" name="Google Shape;127;p1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8" name="Google Shape;128;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6"/>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7"/>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7"/>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4"/>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39" name="Google Shape;39;p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2" name="Shape 42"/>
        <p:cNvGrpSpPr/>
        <p:nvPr/>
      </p:nvGrpSpPr>
      <p:grpSpPr>
        <a:xfrm>
          <a:off x="0" y="0"/>
          <a:ext cx="0" cy="0"/>
          <a:chOff x="0" y="0"/>
          <a:chExt cx="0" cy="0"/>
        </a:xfrm>
      </p:grpSpPr>
      <p:grpSp>
        <p:nvGrpSpPr>
          <p:cNvPr id="43" name="Google Shape;43;p5"/>
          <p:cNvGrpSpPr/>
          <p:nvPr/>
        </p:nvGrpSpPr>
        <p:grpSpPr>
          <a:xfrm>
            <a:off x="0" y="-8467"/>
            <a:ext cx="12192000" cy="6866467"/>
            <a:chOff x="0" y="-8467"/>
            <a:chExt cx="12192000" cy="6866467"/>
          </a:xfrm>
        </p:grpSpPr>
        <p:cxnSp>
          <p:nvCxnSpPr>
            <p:cNvPr id="44" name="Google Shape;44;p5"/>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45" name="Google Shape;45;p5"/>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46" name="Google Shape;46;p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7" name="Google Shape;47;p5"/>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8" name="Google Shape;48;p5"/>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50" name="Google Shape;50;p5"/>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51" name="Google Shape;51;p5"/>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52" name="Google Shape;52;p5"/>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56" name="Google Shape;56;p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2" name="Google Shape;62;p6"/>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3" name="Google Shape;63;p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7"/>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9" name="Google Shape;69;p7"/>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0" name="Google Shape;70;p7"/>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1" name="Google Shape;71;p7"/>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2" name="Google Shape;72;p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9"/>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 name="Google Shape;83;p9"/>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4" name="Google Shape;84;p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10"/>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p:nvPr>
            <p:ph idx="2" type="pic"/>
          </p:nvPr>
        </p:nvSpPr>
        <p:spPr>
          <a:xfrm>
            <a:off x="677334" y="609600"/>
            <a:ext cx="8596668" cy="3845718"/>
          </a:xfrm>
          <a:prstGeom prst="rect">
            <a:avLst/>
          </a:prstGeom>
          <a:noFill/>
          <a:ln>
            <a:noFill/>
          </a:ln>
        </p:spPr>
      </p:sp>
      <p:sp>
        <p:nvSpPr>
          <p:cNvPr id="90" name="Google Shape;90;p10"/>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2" name="Google Shape;12;p1"/>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13" name="Google Shape;13;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7" name="Google Shape;17;p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8" name="Google Shape;18;p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1"/>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p:nvPr/>
        </p:nvSpPr>
        <p:spPr>
          <a:xfrm flipH="1">
            <a:off x="0" y="2192338"/>
            <a:ext cx="6908800" cy="2162175"/>
          </a:xfrm>
          <a:custGeom>
            <a:rect b="b" l="l" r="r" t="t"/>
            <a:pathLst>
              <a:path extrusionOk="0" h="1490472" w="9017266">
                <a:moveTo>
                  <a:pt x="531634" y="0"/>
                </a:moveTo>
                <a:lnTo>
                  <a:pt x="9017266" y="0"/>
                </a:lnTo>
                <a:lnTo>
                  <a:pt x="9017266" y="1490472"/>
                </a:lnTo>
                <a:lnTo>
                  <a:pt x="531634" y="1490472"/>
                </a:lnTo>
                <a:cubicBezTo>
                  <a:pt x="-199886" y="1432560"/>
                  <a:pt x="-154166" y="76200"/>
                  <a:pt x="531634" y="0"/>
                </a:cubicBezTo>
                <a:close/>
              </a:path>
            </a:pathLst>
          </a:custGeom>
          <a:solidFill>
            <a:schemeClr val="lt1">
              <a:alpha val="1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48" name="Google Shape;148;p18"/>
          <p:cNvSpPr txBox="1"/>
          <p:nvPr/>
        </p:nvSpPr>
        <p:spPr>
          <a:xfrm>
            <a:off x="2494963" y="1242465"/>
            <a:ext cx="648957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5400">
                <a:solidFill>
                  <a:schemeClr val="dk1"/>
                </a:solidFill>
                <a:latin typeface="Microsoft YaHei"/>
                <a:ea typeface="Microsoft YaHei"/>
                <a:cs typeface="Microsoft YaHei"/>
                <a:sym typeface="Microsoft YaHei"/>
              </a:rPr>
              <a:t>SIGN LANGUAGE </a:t>
            </a:r>
            <a:endParaRPr/>
          </a:p>
          <a:p>
            <a:pPr indent="0" lvl="0" marL="0" marR="0" rtl="0" algn="l">
              <a:spcBef>
                <a:spcPts val="0"/>
              </a:spcBef>
              <a:spcAft>
                <a:spcPts val="0"/>
              </a:spcAft>
              <a:buNone/>
            </a:pPr>
            <a:r>
              <a:rPr b="1" lang="en-IN" sz="5400">
                <a:solidFill>
                  <a:schemeClr val="dk1"/>
                </a:solidFill>
                <a:latin typeface="Microsoft YaHei"/>
                <a:ea typeface="Microsoft YaHei"/>
                <a:cs typeface="Microsoft YaHei"/>
                <a:sym typeface="Microsoft YaHei"/>
              </a:rPr>
              <a:t>   INTERPRETER</a:t>
            </a:r>
            <a:endParaRPr/>
          </a:p>
        </p:txBody>
      </p:sp>
      <p:cxnSp>
        <p:nvCxnSpPr>
          <p:cNvPr id="149" name="Google Shape;149;p18"/>
          <p:cNvCxnSpPr/>
          <p:nvPr/>
        </p:nvCxnSpPr>
        <p:spPr>
          <a:xfrm>
            <a:off x="2876140" y="2108237"/>
            <a:ext cx="5138737" cy="0"/>
          </a:xfrm>
          <a:prstGeom prst="straightConnector1">
            <a:avLst/>
          </a:prstGeom>
          <a:noFill/>
          <a:ln cap="flat" cmpd="sng" w="19050">
            <a:solidFill>
              <a:schemeClr val="accent1"/>
            </a:solidFill>
            <a:prstDash val="solid"/>
            <a:round/>
            <a:headEnd len="sm" w="sm" type="none"/>
            <a:tailEnd len="sm" w="sm" type="none"/>
          </a:ln>
        </p:spPr>
      </p:cxnSp>
      <p:sp>
        <p:nvSpPr>
          <p:cNvPr id="150" name="Google Shape;150;p18"/>
          <p:cNvSpPr txBox="1"/>
          <p:nvPr/>
        </p:nvSpPr>
        <p:spPr>
          <a:xfrm>
            <a:off x="588963" y="3779838"/>
            <a:ext cx="40798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Microsoft YaHei"/>
              <a:ea typeface="Microsoft YaHei"/>
              <a:cs typeface="Microsoft YaHei"/>
              <a:sym typeface="Microsoft YaHei"/>
            </a:endParaRPr>
          </a:p>
        </p:txBody>
      </p:sp>
      <p:pic>
        <p:nvPicPr>
          <p:cNvPr id="151" name="Google Shape;151;p18"/>
          <p:cNvPicPr preferRelativeResize="0"/>
          <p:nvPr/>
        </p:nvPicPr>
        <p:blipFill rotWithShape="1">
          <a:blip r:embed="rId3">
            <a:alphaModFix/>
          </a:blip>
          <a:srcRect b="0" l="0" r="0" t="0"/>
          <a:stretch/>
        </p:blipFill>
        <p:spPr>
          <a:xfrm>
            <a:off x="7535863" y="4681537"/>
            <a:ext cx="4656137" cy="2027019"/>
          </a:xfrm>
          <a:prstGeom prst="rect">
            <a:avLst/>
          </a:prstGeom>
          <a:noFill/>
          <a:ln>
            <a:noFill/>
          </a:ln>
        </p:spPr>
      </p:pic>
      <p:sp>
        <p:nvSpPr>
          <p:cNvPr id="152" name="Google Shape;152;p18"/>
          <p:cNvSpPr txBox="1"/>
          <p:nvPr/>
        </p:nvSpPr>
        <p:spPr>
          <a:xfrm>
            <a:off x="4387486" y="429092"/>
            <a:ext cx="243564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600">
                <a:solidFill>
                  <a:srgbClr val="92D050"/>
                </a:solidFill>
                <a:latin typeface="Trebuchet MS"/>
                <a:ea typeface="Trebuchet MS"/>
                <a:cs typeface="Trebuchet MS"/>
                <a:sym typeface="Trebuchet MS"/>
              </a:rPr>
              <a:t>PROJECT</a:t>
            </a:r>
            <a:endParaRPr b="1" sz="3600">
              <a:solidFill>
                <a:srgbClr val="92D050"/>
              </a:solidFill>
              <a:latin typeface="Trebuchet MS"/>
              <a:ea typeface="Trebuchet MS"/>
              <a:cs typeface="Trebuchet MS"/>
              <a:sym typeface="Trebuchet MS"/>
            </a:endParaRPr>
          </a:p>
        </p:txBody>
      </p:sp>
      <p:pic>
        <p:nvPicPr>
          <p:cNvPr descr="Image result for deep learning" id="153" name="Google Shape;153;p18"/>
          <p:cNvPicPr preferRelativeResize="0"/>
          <p:nvPr/>
        </p:nvPicPr>
        <p:blipFill rotWithShape="1">
          <a:blip r:embed="rId4">
            <a:alphaModFix/>
          </a:blip>
          <a:srcRect b="0" l="0" r="0" t="0"/>
          <a:stretch/>
        </p:blipFill>
        <p:spPr>
          <a:xfrm>
            <a:off x="3879501" y="3273425"/>
            <a:ext cx="3618262" cy="25590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1824" l="0" r="0" t="0"/>
          <a:stretch/>
        </p:blipFill>
        <p:spPr>
          <a:xfrm>
            <a:off x="1216254" y="1081804"/>
            <a:ext cx="8108245" cy="46087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8"/>
          <p:cNvPicPr preferRelativeResize="0"/>
          <p:nvPr/>
        </p:nvPicPr>
        <p:blipFill rotWithShape="1">
          <a:blip r:embed="rId3">
            <a:alphaModFix/>
          </a:blip>
          <a:srcRect b="0" l="0" r="0" t="0"/>
          <a:stretch/>
        </p:blipFill>
        <p:spPr>
          <a:xfrm>
            <a:off x="6517980" y="1924792"/>
            <a:ext cx="4049146" cy="3008416"/>
          </a:xfrm>
          <a:prstGeom prst="rect">
            <a:avLst/>
          </a:prstGeom>
          <a:noFill/>
          <a:ln>
            <a:noFill/>
          </a:ln>
        </p:spPr>
      </p:pic>
      <p:sp>
        <p:nvSpPr>
          <p:cNvPr id="251" name="Google Shape;251;p28"/>
          <p:cNvSpPr txBox="1"/>
          <p:nvPr/>
        </p:nvSpPr>
        <p:spPr>
          <a:xfrm>
            <a:off x="525550" y="486826"/>
            <a:ext cx="5992430" cy="52014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Trebuchet MS"/>
                <a:ea typeface="Trebuchet MS"/>
                <a:cs typeface="Trebuchet MS"/>
                <a:sym typeface="Trebuchet MS"/>
              </a:rPr>
              <a:t>IMAGE PREPROCESSING </a:t>
            </a:r>
            <a:endParaRPr/>
          </a:p>
          <a:p>
            <a:pPr indent="0" lvl="0" marL="0" marR="0" rtl="0" algn="l">
              <a:spcBef>
                <a:spcPts val="0"/>
              </a:spcBef>
              <a:spcAft>
                <a:spcPts val="0"/>
              </a:spcAft>
              <a:buNone/>
            </a:pPr>
            <a:r>
              <a:rPr lang="en-IN" sz="2400">
                <a:solidFill>
                  <a:schemeClr val="dk1"/>
                </a:solidFill>
                <a:latin typeface="Trebuchet MS"/>
                <a:ea typeface="Trebuchet MS"/>
                <a:cs typeface="Trebuchet MS"/>
                <a:sym typeface="Trebuchet MS"/>
              </a:rPr>
              <a:t>Segmentation: </a:t>
            </a:r>
            <a:endParaRPr/>
          </a:p>
          <a:p>
            <a:pPr indent="0" lvl="0" marL="0" marR="0" rtl="0" algn="l">
              <a:spcBef>
                <a:spcPts val="0"/>
              </a:spcBef>
              <a:spcAft>
                <a:spcPts val="0"/>
              </a:spcAft>
              <a:buNone/>
            </a:pPr>
            <a:r>
              <a:t/>
            </a:r>
            <a:endParaRPr sz="24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Trebuchet MS"/>
                <a:ea typeface="Trebuchet MS"/>
                <a:cs typeface="Trebuchet MS"/>
                <a:sym typeface="Trebuchet MS"/>
              </a:rPr>
              <a:t>The main objective of the segmentation phase is to remove the background and noises, leaving only the Region of Interest(ROI), which is the only useful information in the image.</a:t>
            </a:r>
            <a:endParaRPr/>
          </a:p>
          <a:p>
            <a:pPr indent="0" lvl="0" marL="0" marR="0" rtl="0" algn="l">
              <a:spcBef>
                <a:spcPts val="0"/>
              </a:spcBef>
              <a:spcAft>
                <a:spcPts val="0"/>
              </a:spcAft>
              <a:buNone/>
            </a:pPr>
            <a:r>
              <a:t/>
            </a:r>
            <a:endParaRPr sz="20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Trebuchet MS"/>
                <a:ea typeface="Trebuchet MS"/>
                <a:cs typeface="Trebuchet MS"/>
                <a:sym typeface="Trebuchet MS"/>
              </a:rPr>
              <a:t>This is achieved via Skin Masking defining the Threshold on RGB schema and then converting RGB colour space to grey scale image .</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Trebuchet MS"/>
                <a:ea typeface="Trebuchet MS"/>
                <a:cs typeface="Trebuchet MS"/>
                <a:sym typeface="Trebuchet MS"/>
              </a:rPr>
              <a:t>Finally Canny Edge technique is employed to identify and detect the presence of sharp discontinuities in an image, thereby detecting the edges of the figure in focus.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9"/>
          <p:cNvPicPr preferRelativeResize="0"/>
          <p:nvPr/>
        </p:nvPicPr>
        <p:blipFill rotWithShape="1">
          <a:blip r:embed="rId3">
            <a:alphaModFix/>
          </a:blip>
          <a:srcRect b="0" l="0" r="0" t="0"/>
          <a:stretch/>
        </p:blipFill>
        <p:spPr>
          <a:xfrm>
            <a:off x="2498437" y="3127158"/>
            <a:ext cx="5700711" cy="3237072"/>
          </a:xfrm>
          <a:prstGeom prst="rect">
            <a:avLst/>
          </a:prstGeom>
          <a:noFill/>
          <a:ln>
            <a:noFill/>
          </a:ln>
        </p:spPr>
      </p:pic>
      <p:sp>
        <p:nvSpPr>
          <p:cNvPr id="257" name="Google Shape;257;p29"/>
          <p:cNvSpPr txBox="1"/>
          <p:nvPr/>
        </p:nvSpPr>
        <p:spPr>
          <a:xfrm>
            <a:off x="745722" y="558976"/>
            <a:ext cx="9206143"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Trebuchet MS"/>
                <a:ea typeface="Trebuchet MS"/>
                <a:cs typeface="Trebuchet MS"/>
                <a:sym typeface="Trebuchet MS"/>
              </a:rPr>
              <a:t>FEATURE EXTRACTION:</a:t>
            </a:r>
            <a:endParaRPr/>
          </a:p>
          <a:p>
            <a:pPr indent="0" lvl="0" marL="0" marR="0" rtl="0" algn="l">
              <a:spcBef>
                <a:spcPts val="0"/>
              </a:spcBef>
              <a:spcAft>
                <a:spcPts val="0"/>
              </a:spcAft>
              <a:buNone/>
            </a:pPr>
            <a:r>
              <a:t/>
            </a:r>
            <a:endParaRPr b="1" sz="24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Trebuchet MS"/>
                <a:ea typeface="Trebuchet MS"/>
                <a:cs typeface="Trebuchet MS"/>
                <a:sym typeface="Trebuchet MS"/>
              </a:rPr>
              <a:t>The Speeded Up Robust Feature(SURF) technique is used to extract descriptors from the segmented hand gesture images.</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Trebuchet MS"/>
                <a:ea typeface="Trebuchet MS"/>
                <a:cs typeface="Trebuchet MS"/>
                <a:sym typeface="Trebuchet MS"/>
              </a:rPr>
              <a:t>SURF is a novel feature extraction method which is robust against rotation, scaling, occlusion and variation in viewpoint.</a:t>
            </a:r>
            <a:endParaRPr/>
          </a:p>
          <a:p>
            <a:pPr indent="-215900" lvl="0" marL="342900" marR="0" rtl="0" algn="l">
              <a:spcBef>
                <a:spcPts val="0"/>
              </a:spcBef>
              <a:spcAft>
                <a:spcPts val="0"/>
              </a:spcAft>
              <a:buClr>
                <a:schemeClr val="dk1"/>
              </a:buClr>
              <a:buSzPts val="2000"/>
              <a:buFont typeface="Arial"/>
              <a:buNone/>
            </a:pPr>
            <a:r>
              <a:t/>
            </a:r>
            <a:endParaRPr sz="2000">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0"/>
          <p:cNvPicPr preferRelativeResize="0"/>
          <p:nvPr/>
        </p:nvPicPr>
        <p:blipFill rotWithShape="1">
          <a:blip r:embed="rId3">
            <a:alphaModFix/>
          </a:blip>
          <a:srcRect b="0" l="0" r="0" t="0"/>
          <a:stretch/>
        </p:blipFill>
        <p:spPr>
          <a:xfrm>
            <a:off x="1722282" y="1020932"/>
            <a:ext cx="7989890" cy="50294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nvSpPr>
        <p:spPr>
          <a:xfrm>
            <a:off x="470516" y="632365"/>
            <a:ext cx="6861890" cy="49552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Trebuchet MS"/>
                <a:ea typeface="Trebuchet MS"/>
                <a:cs typeface="Trebuchet MS"/>
                <a:sym typeface="Trebuchet MS"/>
              </a:rPr>
              <a:t>CLASSIFICATION</a:t>
            </a:r>
            <a:endParaRPr/>
          </a:p>
          <a:p>
            <a:pPr indent="-342900" lvl="0" marL="342900" marR="0" rtl="0" algn="l">
              <a:spcBef>
                <a:spcPts val="0"/>
              </a:spcBef>
              <a:spcAft>
                <a:spcPts val="0"/>
              </a:spcAft>
              <a:buClr>
                <a:schemeClr val="dk1"/>
              </a:buClr>
              <a:buSzPts val="1800"/>
              <a:buFont typeface="Arial"/>
              <a:buChar char="•"/>
            </a:pPr>
            <a:r>
              <a:rPr b="0" i="0" lang="en-IN" sz="1800">
                <a:solidFill>
                  <a:schemeClr val="dk1"/>
                </a:solidFill>
                <a:latin typeface="Trebuchet MS"/>
                <a:ea typeface="Trebuchet MS"/>
                <a:cs typeface="Trebuchet MS"/>
                <a:sym typeface="Trebuchet MS"/>
              </a:rPr>
              <a:t>The SURF descriptors extracted from each image are different in number with the same dimension (64). However, a multiclass SVM requires uniform dimensions of feature vector as its input.</a:t>
            </a:r>
            <a:r>
              <a:rPr lang="en-IN" sz="1800">
                <a:solidFill>
                  <a:schemeClr val="dk1"/>
                </a:solidFill>
                <a:latin typeface="Trebuchet MS"/>
                <a:ea typeface="Trebuchet MS"/>
                <a:cs typeface="Trebuchet MS"/>
                <a:sym typeface="Trebuchet MS"/>
              </a:rPr>
              <a:t> </a:t>
            </a:r>
            <a:endParaRPr/>
          </a:p>
          <a:p>
            <a:pPr indent="-228600" lvl="0" marL="342900" marR="0" rtl="0" algn="l">
              <a:spcBef>
                <a:spcPts val="0"/>
              </a:spcBef>
              <a:spcAft>
                <a:spcPts val="0"/>
              </a:spcAft>
              <a:buClr>
                <a:schemeClr val="dk1"/>
              </a:buClr>
              <a:buSzPts val="1800"/>
              <a:buFont typeface="Arial"/>
              <a:buNone/>
            </a:pPr>
            <a:r>
              <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Trebuchet MS"/>
                <a:ea typeface="Trebuchet MS"/>
                <a:cs typeface="Trebuchet MS"/>
                <a:sym typeface="Trebuchet MS"/>
              </a:rPr>
              <a:t> </a:t>
            </a:r>
            <a:r>
              <a:rPr b="0" i="0" lang="en-IN" sz="1800">
                <a:solidFill>
                  <a:schemeClr val="dk1"/>
                </a:solidFill>
                <a:latin typeface="Trebuchet MS"/>
                <a:ea typeface="Trebuchet MS"/>
                <a:cs typeface="Trebuchet MS"/>
                <a:sym typeface="Trebuchet MS"/>
              </a:rPr>
              <a:t>Bag of Features (BoF) is therefore implemented to represent the features in histogram of visual vocabulary rather than the features as proposed. The descriptors extracted are first quantized into 150 clusters using K-means clustering.</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Arial"/>
              <a:buChar char="•"/>
            </a:pPr>
            <a:r>
              <a:rPr b="0" i="0" lang="en-IN" sz="1800">
                <a:solidFill>
                  <a:schemeClr val="dk1"/>
                </a:solidFill>
                <a:latin typeface="Trebuchet MS"/>
                <a:ea typeface="Trebuchet MS"/>
                <a:cs typeface="Trebuchet MS"/>
                <a:sym typeface="Trebuchet MS"/>
              </a:rPr>
              <a:t>The clustered features then form the visual vocabulary where each feature corresponds to an individual sign language gesture. </a:t>
            </a:r>
            <a:endParaRPr/>
          </a:p>
          <a:p>
            <a:pPr indent="-228600" lvl="0" marL="342900" marR="0" rtl="0" algn="l">
              <a:spcBef>
                <a:spcPts val="0"/>
              </a:spcBef>
              <a:spcAft>
                <a:spcPts val="0"/>
              </a:spcAft>
              <a:buClr>
                <a:schemeClr val="dk1"/>
              </a:buClr>
              <a:buSzPts val="1800"/>
              <a:buFont typeface="Arial"/>
              <a:buNone/>
            </a:pPr>
            <a:r>
              <a:t/>
            </a:r>
            <a:endParaRPr sz="18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1800"/>
              <a:buFont typeface="Arial"/>
              <a:buChar char="•"/>
            </a:pPr>
            <a:r>
              <a:rPr b="0" i="0" lang="en-IN" sz="1800">
                <a:solidFill>
                  <a:schemeClr val="dk1"/>
                </a:solidFill>
                <a:latin typeface="Trebuchet MS"/>
                <a:ea typeface="Trebuchet MS"/>
                <a:cs typeface="Trebuchet MS"/>
                <a:sym typeface="Trebuchet MS"/>
              </a:rPr>
              <a:t>With the visual vocabulary, each image is represented by the frequency of occurrence of all clustered features. BoF represents each image as a histogram of features, in this case the histogram of 24 classes of sign languages gestures.</a:t>
            </a:r>
            <a:endParaRPr sz="1800">
              <a:solidFill>
                <a:schemeClr val="dk1"/>
              </a:solidFill>
              <a:latin typeface="Trebuchet MS"/>
              <a:ea typeface="Trebuchet MS"/>
              <a:cs typeface="Trebuchet MS"/>
              <a:sym typeface="Trebuchet MS"/>
            </a:endParaRPr>
          </a:p>
        </p:txBody>
      </p:sp>
      <p:pic>
        <p:nvPicPr>
          <p:cNvPr id="268" name="Google Shape;268;p31"/>
          <p:cNvPicPr preferRelativeResize="0"/>
          <p:nvPr/>
        </p:nvPicPr>
        <p:blipFill rotWithShape="1">
          <a:blip r:embed="rId3">
            <a:alphaModFix/>
          </a:blip>
          <a:srcRect b="0" l="0" r="0" t="0"/>
          <a:stretch/>
        </p:blipFill>
        <p:spPr>
          <a:xfrm>
            <a:off x="7438937" y="1877420"/>
            <a:ext cx="3465802" cy="31031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2"/>
          <p:cNvPicPr preferRelativeResize="0"/>
          <p:nvPr/>
        </p:nvPicPr>
        <p:blipFill rotWithShape="1">
          <a:blip r:embed="rId3">
            <a:alphaModFix/>
          </a:blip>
          <a:srcRect b="31376" l="0" r="0" t="0"/>
          <a:stretch/>
        </p:blipFill>
        <p:spPr>
          <a:xfrm>
            <a:off x="1464815" y="323619"/>
            <a:ext cx="7381467" cy="2849257"/>
          </a:xfrm>
          <a:prstGeom prst="rect">
            <a:avLst/>
          </a:prstGeom>
          <a:noFill/>
          <a:ln>
            <a:noFill/>
          </a:ln>
        </p:spPr>
      </p:pic>
      <p:pic>
        <p:nvPicPr>
          <p:cNvPr id="274" name="Google Shape;274;p32"/>
          <p:cNvPicPr preferRelativeResize="0"/>
          <p:nvPr/>
        </p:nvPicPr>
        <p:blipFill rotWithShape="1">
          <a:blip r:embed="rId4">
            <a:alphaModFix/>
          </a:blip>
          <a:srcRect b="30614" l="16966" r="16843" t="23172"/>
          <a:stretch/>
        </p:blipFill>
        <p:spPr>
          <a:xfrm>
            <a:off x="1120647" y="3429000"/>
            <a:ext cx="8069802" cy="31693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3"/>
          <p:cNvPicPr preferRelativeResize="0"/>
          <p:nvPr/>
        </p:nvPicPr>
        <p:blipFill rotWithShape="1">
          <a:blip r:embed="rId3">
            <a:alphaModFix/>
          </a:blip>
          <a:srcRect b="27451" l="8547" r="11306" t="16340"/>
          <a:stretch/>
        </p:blipFill>
        <p:spPr>
          <a:xfrm>
            <a:off x="1480349" y="204603"/>
            <a:ext cx="7962076" cy="3141002"/>
          </a:xfrm>
          <a:prstGeom prst="rect">
            <a:avLst/>
          </a:prstGeom>
          <a:noFill/>
          <a:ln>
            <a:noFill/>
          </a:ln>
        </p:spPr>
      </p:pic>
      <p:pic>
        <p:nvPicPr>
          <p:cNvPr id="280" name="Google Shape;280;p33"/>
          <p:cNvPicPr preferRelativeResize="0"/>
          <p:nvPr/>
        </p:nvPicPr>
        <p:blipFill rotWithShape="1">
          <a:blip r:embed="rId4">
            <a:alphaModFix/>
          </a:blip>
          <a:srcRect b="27638" l="1675" r="1261" t="0"/>
          <a:stretch/>
        </p:blipFill>
        <p:spPr>
          <a:xfrm>
            <a:off x="1480349" y="3345605"/>
            <a:ext cx="7887812" cy="33077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p:nvPr/>
        </p:nvSpPr>
        <p:spPr>
          <a:xfrm flipH="1">
            <a:off x="2556767" y="3429000"/>
            <a:ext cx="5832630" cy="1748067"/>
          </a:xfrm>
          <a:custGeom>
            <a:rect b="b" l="l" r="r" t="t"/>
            <a:pathLst>
              <a:path extrusionOk="0" h="1490472" w="9017266">
                <a:moveTo>
                  <a:pt x="531634" y="0"/>
                </a:moveTo>
                <a:lnTo>
                  <a:pt x="9017266" y="0"/>
                </a:lnTo>
                <a:lnTo>
                  <a:pt x="9017266" y="1490472"/>
                </a:lnTo>
                <a:lnTo>
                  <a:pt x="531634" y="1490472"/>
                </a:lnTo>
                <a:cubicBezTo>
                  <a:pt x="-199886" y="1432560"/>
                  <a:pt x="-154166" y="76200"/>
                  <a:pt x="531634" y="0"/>
                </a:cubicBezTo>
                <a:close/>
              </a:path>
            </a:pathLst>
          </a:custGeom>
          <a:solidFill>
            <a:schemeClr val="lt1">
              <a:alpha val="1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IN" sz="4400">
                <a:solidFill>
                  <a:schemeClr val="dk1"/>
                </a:solidFill>
                <a:latin typeface="Trebuchet MS"/>
                <a:ea typeface="Trebuchet MS"/>
                <a:cs typeface="Trebuchet MS"/>
                <a:sym typeface="Trebuchet MS"/>
              </a:rPr>
              <a:t>THANK YOU</a:t>
            </a:r>
            <a:endParaRPr b="1" i="1" sz="4400">
              <a:solidFill>
                <a:schemeClr val="dk1"/>
              </a:solidFill>
              <a:latin typeface="Trebuchet MS"/>
              <a:ea typeface="Trebuchet MS"/>
              <a:cs typeface="Trebuchet MS"/>
              <a:sym typeface="Trebuchet MS"/>
            </a:endParaRPr>
          </a:p>
        </p:txBody>
      </p:sp>
      <p:pic>
        <p:nvPicPr>
          <p:cNvPr id="286" name="Google Shape;286;p34"/>
          <p:cNvPicPr preferRelativeResize="0"/>
          <p:nvPr/>
        </p:nvPicPr>
        <p:blipFill rotWithShape="1">
          <a:blip r:embed="rId3">
            <a:alphaModFix/>
          </a:blip>
          <a:srcRect b="33403" l="196" r="-195" t="-669"/>
          <a:stretch/>
        </p:blipFill>
        <p:spPr>
          <a:xfrm>
            <a:off x="1467555" y="1680933"/>
            <a:ext cx="8011053" cy="1580242"/>
          </a:xfrm>
          <a:prstGeom prst="rect">
            <a:avLst/>
          </a:prstGeom>
          <a:no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nvSpPr>
        <p:spPr>
          <a:xfrm>
            <a:off x="4222812" y="176227"/>
            <a:ext cx="60989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CONTENTS</a:t>
            </a:r>
            <a:endParaRPr b="1" sz="2400">
              <a:solidFill>
                <a:schemeClr val="dk1"/>
              </a:solidFill>
              <a:latin typeface="Arial"/>
              <a:ea typeface="Arial"/>
              <a:cs typeface="Arial"/>
              <a:sym typeface="Arial"/>
            </a:endParaRPr>
          </a:p>
        </p:txBody>
      </p:sp>
      <p:sp>
        <p:nvSpPr>
          <p:cNvPr id="159" name="Google Shape;159;p19"/>
          <p:cNvSpPr/>
          <p:nvPr/>
        </p:nvSpPr>
        <p:spPr>
          <a:xfrm>
            <a:off x="4222812" y="1089307"/>
            <a:ext cx="3746376" cy="624084"/>
          </a:xfrm>
          <a:prstGeom prst="roundRect">
            <a:avLst>
              <a:gd fmla="val 16667" name="adj"/>
            </a:avLst>
          </a:prstGeom>
          <a:solidFill>
            <a:srgbClr val="E9F6CE"/>
          </a:solid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IN" sz="1800">
                <a:solidFill>
                  <a:schemeClr val="dk1"/>
                </a:solidFill>
                <a:latin typeface="Microsoft YaHei"/>
                <a:ea typeface="Microsoft YaHei"/>
                <a:cs typeface="Microsoft YaHei"/>
                <a:sym typeface="Microsoft YaHei"/>
              </a:rPr>
              <a:t>INTRODUCTION</a:t>
            </a:r>
            <a:endParaRPr/>
          </a:p>
        </p:txBody>
      </p:sp>
      <p:sp>
        <p:nvSpPr>
          <p:cNvPr id="160" name="Google Shape;160;p19"/>
          <p:cNvSpPr/>
          <p:nvPr/>
        </p:nvSpPr>
        <p:spPr>
          <a:xfrm>
            <a:off x="2645546" y="1089307"/>
            <a:ext cx="1577266" cy="624084"/>
          </a:xfrm>
          <a:prstGeom prst="homePlate">
            <a:avLst>
              <a:gd fmla="val 50000" name="adj"/>
            </a:avLst>
          </a:prstGeom>
          <a:solidFill>
            <a:srgbClr val="BFE471"/>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rebuchet MS"/>
                <a:ea typeface="Trebuchet MS"/>
                <a:cs typeface="Trebuchet MS"/>
                <a:sym typeface="Trebuchet MS"/>
              </a:rPr>
              <a:t>PART 1</a:t>
            </a:r>
            <a:endParaRPr/>
          </a:p>
        </p:txBody>
      </p:sp>
      <p:sp>
        <p:nvSpPr>
          <p:cNvPr id="161" name="Google Shape;161;p19"/>
          <p:cNvSpPr/>
          <p:nvPr/>
        </p:nvSpPr>
        <p:spPr>
          <a:xfrm>
            <a:off x="2645546" y="1872606"/>
            <a:ext cx="1577266" cy="624084"/>
          </a:xfrm>
          <a:prstGeom prst="homePlate">
            <a:avLst>
              <a:gd fmla="val 50000" name="adj"/>
            </a:avLst>
          </a:prstGeom>
          <a:solidFill>
            <a:srgbClr val="BFE471"/>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rebuchet MS"/>
                <a:ea typeface="Trebuchet MS"/>
                <a:cs typeface="Trebuchet MS"/>
                <a:sym typeface="Trebuchet MS"/>
              </a:rPr>
              <a:t>PART 2 </a:t>
            </a:r>
            <a:endParaRPr/>
          </a:p>
        </p:txBody>
      </p:sp>
      <p:sp>
        <p:nvSpPr>
          <p:cNvPr id="162" name="Google Shape;162;p19"/>
          <p:cNvSpPr/>
          <p:nvPr/>
        </p:nvSpPr>
        <p:spPr>
          <a:xfrm>
            <a:off x="2645546" y="2682170"/>
            <a:ext cx="1577266" cy="624084"/>
          </a:xfrm>
          <a:prstGeom prst="homePlate">
            <a:avLst>
              <a:gd fmla="val 50000" name="adj"/>
            </a:avLst>
          </a:prstGeom>
          <a:solidFill>
            <a:srgbClr val="BFE471"/>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rebuchet MS"/>
                <a:ea typeface="Trebuchet MS"/>
                <a:cs typeface="Trebuchet MS"/>
                <a:sym typeface="Trebuchet MS"/>
              </a:rPr>
              <a:t>PART 3</a:t>
            </a:r>
            <a:endParaRPr/>
          </a:p>
        </p:txBody>
      </p:sp>
      <p:sp>
        <p:nvSpPr>
          <p:cNvPr id="163" name="Google Shape;163;p19"/>
          <p:cNvSpPr/>
          <p:nvPr/>
        </p:nvSpPr>
        <p:spPr>
          <a:xfrm>
            <a:off x="2645546" y="3439204"/>
            <a:ext cx="1577266" cy="624084"/>
          </a:xfrm>
          <a:prstGeom prst="homePlate">
            <a:avLst>
              <a:gd fmla="val 50000" name="adj"/>
            </a:avLst>
          </a:prstGeom>
          <a:solidFill>
            <a:srgbClr val="BFE471"/>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rebuchet MS"/>
                <a:ea typeface="Trebuchet MS"/>
                <a:cs typeface="Trebuchet MS"/>
                <a:sym typeface="Trebuchet MS"/>
              </a:rPr>
              <a:t>PART 4 </a:t>
            </a:r>
            <a:endParaRPr/>
          </a:p>
        </p:txBody>
      </p:sp>
      <p:sp>
        <p:nvSpPr>
          <p:cNvPr id="164" name="Google Shape;164;p19"/>
          <p:cNvSpPr/>
          <p:nvPr/>
        </p:nvSpPr>
        <p:spPr>
          <a:xfrm>
            <a:off x="2645546" y="4222503"/>
            <a:ext cx="1577266" cy="624084"/>
          </a:xfrm>
          <a:prstGeom prst="homePlate">
            <a:avLst>
              <a:gd fmla="val 50000" name="adj"/>
            </a:avLst>
          </a:prstGeom>
          <a:solidFill>
            <a:srgbClr val="BFE471"/>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rebuchet MS"/>
                <a:ea typeface="Trebuchet MS"/>
                <a:cs typeface="Trebuchet MS"/>
                <a:sym typeface="Trebuchet MS"/>
              </a:rPr>
              <a:t>PART 5</a:t>
            </a:r>
            <a:endParaRPr/>
          </a:p>
        </p:txBody>
      </p:sp>
      <p:sp>
        <p:nvSpPr>
          <p:cNvPr id="165" name="Google Shape;165;p19"/>
          <p:cNvSpPr/>
          <p:nvPr/>
        </p:nvSpPr>
        <p:spPr>
          <a:xfrm>
            <a:off x="2645546" y="5005802"/>
            <a:ext cx="1577266" cy="624084"/>
          </a:xfrm>
          <a:prstGeom prst="homePlate">
            <a:avLst>
              <a:gd fmla="val 50000" name="adj"/>
            </a:avLst>
          </a:prstGeom>
          <a:solidFill>
            <a:srgbClr val="BFE471"/>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rebuchet MS"/>
                <a:ea typeface="Trebuchet MS"/>
                <a:cs typeface="Trebuchet MS"/>
                <a:sym typeface="Trebuchet MS"/>
              </a:rPr>
              <a:t>PART 6</a:t>
            </a:r>
            <a:endParaRPr/>
          </a:p>
        </p:txBody>
      </p:sp>
      <p:sp>
        <p:nvSpPr>
          <p:cNvPr id="166" name="Google Shape;166;p19"/>
          <p:cNvSpPr/>
          <p:nvPr/>
        </p:nvSpPr>
        <p:spPr>
          <a:xfrm>
            <a:off x="2645546" y="5789101"/>
            <a:ext cx="1577266" cy="624084"/>
          </a:xfrm>
          <a:prstGeom prst="homePlate">
            <a:avLst>
              <a:gd fmla="val 50000" name="adj"/>
            </a:avLst>
          </a:prstGeom>
          <a:solidFill>
            <a:srgbClr val="BFE471"/>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1800">
                <a:solidFill>
                  <a:schemeClr val="dk1"/>
                </a:solidFill>
                <a:latin typeface="Trebuchet MS"/>
                <a:ea typeface="Trebuchet MS"/>
                <a:cs typeface="Trebuchet MS"/>
                <a:sym typeface="Trebuchet MS"/>
              </a:rPr>
              <a:t>PART 7</a:t>
            </a:r>
            <a:endParaRPr/>
          </a:p>
        </p:txBody>
      </p:sp>
      <p:sp>
        <p:nvSpPr>
          <p:cNvPr id="167" name="Google Shape;167;p19"/>
          <p:cNvSpPr/>
          <p:nvPr/>
        </p:nvSpPr>
        <p:spPr>
          <a:xfrm>
            <a:off x="4222812" y="1887869"/>
            <a:ext cx="3746376" cy="624084"/>
          </a:xfrm>
          <a:prstGeom prst="roundRect">
            <a:avLst>
              <a:gd fmla="val 16667" name="adj"/>
            </a:avLst>
          </a:prstGeom>
          <a:solidFill>
            <a:srgbClr val="E9F6CE"/>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IN" sz="1800">
                <a:solidFill>
                  <a:schemeClr val="dk1"/>
                </a:solidFill>
                <a:latin typeface="Arial"/>
                <a:ea typeface="Arial"/>
                <a:cs typeface="Arial"/>
                <a:sym typeface="Arial"/>
              </a:rPr>
              <a:t>OBJECTIVES</a:t>
            </a:r>
            <a:endParaRPr i="1" sz="1800">
              <a:solidFill>
                <a:schemeClr val="dk1"/>
              </a:solidFill>
              <a:latin typeface="Trebuchet MS"/>
              <a:ea typeface="Trebuchet MS"/>
              <a:cs typeface="Trebuchet MS"/>
              <a:sym typeface="Trebuchet MS"/>
            </a:endParaRPr>
          </a:p>
        </p:txBody>
      </p:sp>
      <p:sp>
        <p:nvSpPr>
          <p:cNvPr id="168" name="Google Shape;168;p19"/>
          <p:cNvSpPr/>
          <p:nvPr/>
        </p:nvSpPr>
        <p:spPr>
          <a:xfrm>
            <a:off x="4222812" y="2682170"/>
            <a:ext cx="3746376" cy="624084"/>
          </a:xfrm>
          <a:prstGeom prst="roundRect">
            <a:avLst>
              <a:gd fmla="val 16667" name="adj"/>
            </a:avLst>
          </a:prstGeom>
          <a:solidFill>
            <a:srgbClr val="E9F6CE"/>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IN" sz="1800">
                <a:solidFill>
                  <a:schemeClr val="dk1"/>
                </a:solidFill>
                <a:latin typeface="Microsoft YaHei"/>
                <a:ea typeface="Microsoft YaHei"/>
                <a:cs typeface="Microsoft YaHei"/>
                <a:sym typeface="Microsoft YaHei"/>
              </a:rPr>
              <a:t>PROBLEM STATEMENT</a:t>
            </a:r>
            <a:endParaRPr/>
          </a:p>
        </p:txBody>
      </p:sp>
      <p:sp>
        <p:nvSpPr>
          <p:cNvPr id="169" name="Google Shape;169;p19"/>
          <p:cNvSpPr/>
          <p:nvPr/>
        </p:nvSpPr>
        <p:spPr>
          <a:xfrm>
            <a:off x="4222812" y="3476471"/>
            <a:ext cx="3746376" cy="624084"/>
          </a:xfrm>
          <a:prstGeom prst="roundRect">
            <a:avLst>
              <a:gd fmla="val 16667" name="adj"/>
            </a:avLst>
          </a:prstGeom>
          <a:solidFill>
            <a:srgbClr val="E9F6CE"/>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IN" sz="1800">
                <a:solidFill>
                  <a:schemeClr val="dk1"/>
                </a:solidFill>
                <a:latin typeface="Microsoft YaHei"/>
                <a:ea typeface="Microsoft YaHei"/>
                <a:cs typeface="Microsoft YaHei"/>
                <a:sym typeface="Microsoft YaHei"/>
              </a:rPr>
              <a:t>TOOLS AND TECHNOLOGIES</a:t>
            </a:r>
            <a:endParaRPr/>
          </a:p>
        </p:txBody>
      </p:sp>
      <p:sp>
        <p:nvSpPr>
          <p:cNvPr id="170" name="Google Shape;170;p19"/>
          <p:cNvSpPr/>
          <p:nvPr/>
        </p:nvSpPr>
        <p:spPr>
          <a:xfrm>
            <a:off x="4222812" y="4270772"/>
            <a:ext cx="3746376" cy="624084"/>
          </a:xfrm>
          <a:prstGeom prst="roundRect">
            <a:avLst>
              <a:gd fmla="val 16667" name="adj"/>
            </a:avLst>
          </a:prstGeom>
          <a:solidFill>
            <a:srgbClr val="E9F6CE"/>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IN" sz="1800">
                <a:solidFill>
                  <a:schemeClr val="dk1"/>
                </a:solidFill>
                <a:latin typeface="Microsoft YaHei"/>
                <a:ea typeface="Microsoft YaHei"/>
                <a:cs typeface="Microsoft YaHei"/>
                <a:sym typeface="Microsoft YaHei"/>
              </a:rPr>
              <a:t>FLOWCHART</a:t>
            </a:r>
            <a:endParaRPr/>
          </a:p>
        </p:txBody>
      </p:sp>
      <p:sp>
        <p:nvSpPr>
          <p:cNvPr id="171" name="Google Shape;171;p19"/>
          <p:cNvSpPr/>
          <p:nvPr/>
        </p:nvSpPr>
        <p:spPr>
          <a:xfrm>
            <a:off x="4222812" y="5043557"/>
            <a:ext cx="3746376" cy="624084"/>
          </a:xfrm>
          <a:prstGeom prst="roundRect">
            <a:avLst>
              <a:gd fmla="val 16667" name="adj"/>
            </a:avLst>
          </a:prstGeom>
          <a:solidFill>
            <a:srgbClr val="E9F6CE"/>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IN" sz="1800">
                <a:solidFill>
                  <a:schemeClr val="dk1"/>
                </a:solidFill>
                <a:latin typeface="Microsoft YaHei"/>
                <a:ea typeface="Microsoft YaHei"/>
                <a:cs typeface="Microsoft YaHei"/>
                <a:sym typeface="Microsoft YaHei"/>
              </a:rPr>
              <a:t>METHODOLOGY</a:t>
            </a:r>
            <a:endParaRPr/>
          </a:p>
        </p:txBody>
      </p:sp>
      <p:sp>
        <p:nvSpPr>
          <p:cNvPr id="172" name="Google Shape;172;p19"/>
          <p:cNvSpPr/>
          <p:nvPr/>
        </p:nvSpPr>
        <p:spPr>
          <a:xfrm>
            <a:off x="4222812" y="5826856"/>
            <a:ext cx="3746376" cy="624084"/>
          </a:xfrm>
          <a:prstGeom prst="roundRect">
            <a:avLst>
              <a:gd fmla="val 16667" name="adj"/>
            </a:avLst>
          </a:prstGeom>
          <a:solidFill>
            <a:srgbClr val="E9F6CE"/>
          </a:solidFill>
          <a:ln cap="rnd" cmpd="sng" w="1905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IN" sz="1800">
                <a:solidFill>
                  <a:schemeClr val="dk1"/>
                </a:solidFill>
                <a:latin typeface="Microsoft YaHei"/>
                <a:ea typeface="Microsoft YaHei"/>
                <a:cs typeface="Microsoft YaHei"/>
                <a:sym typeface="Microsoft YaHei"/>
              </a:rPr>
              <a:t>DESIGN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nvSpPr>
        <p:spPr>
          <a:xfrm>
            <a:off x="3604333" y="933812"/>
            <a:ext cx="5792679" cy="521950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600"/>
              <a:buFont typeface="Arial"/>
              <a:buChar char="•"/>
            </a:pPr>
            <a:r>
              <a:rPr lang="en-IN" sz="1600">
                <a:solidFill>
                  <a:schemeClr val="dk1"/>
                </a:solidFill>
                <a:latin typeface="Microsoft YaHei"/>
                <a:ea typeface="Microsoft YaHei"/>
                <a:cs typeface="Microsoft YaHei"/>
                <a:sym typeface="Microsoft YaHei"/>
              </a:rPr>
              <a:t>Sign language is an important part of life for deaf and mute people. They rely on it for everyday communication with their peers.</a:t>
            </a:r>
            <a:endParaRPr/>
          </a:p>
          <a:p>
            <a:pPr indent="-285750" lvl="0" marL="285750" marR="0" rtl="0" algn="just">
              <a:lnSpc>
                <a:spcPct val="150000"/>
              </a:lnSpc>
              <a:spcBef>
                <a:spcPts val="0"/>
              </a:spcBef>
              <a:spcAft>
                <a:spcPts val="0"/>
              </a:spcAft>
              <a:buClr>
                <a:schemeClr val="dk1"/>
              </a:buClr>
              <a:buSzPts val="1600"/>
              <a:buFont typeface="Arial"/>
              <a:buChar char="•"/>
            </a:pPr>
            <a:r>
              <a:rPr lang="en-IN" sz="1600">
                <a:solidFill>
                  <a:schemeClr val="dk1"/>
                </a:solidFill>
                <a:latin typeface="Microsoft YaHei"/>
                <a:ea typeface="Microsoft YaHei"/>
                <a:cs typeface="Microsoft YaHei"/>
                <a:sym typeface="Microsoft YaHei"/>
              </a:rPr>
              <a:t>There are over 300 sign languages used around the world, and 700 million deaf people using them.</a:t>
            </a:r>
            <a:endParaRPr/>
          </a:p>
          <a:p>
            <a:pPr indent="-285750" lvl="0" marL="285750" marR="0" rtl="0" algn="just">
              <a:lnSpc>
                <a:spcPct val="150000"/>
              </a:lnSpc>
              <a:spcBef>
                <a:spcPts val="0"/>
              </a:spcBef>
              <a:spcAft>
                <a:spcPts val="0"/>
              </a:spcAft>
              <a:buClr>
                <a:schemeClr val="dk1"/>
              </a:buClr>
              <a:buSzPts val="1600"/>
              <a:buFont typeface="Arial"/>
              <a:buChar char="•"/>
            </a:pPr>
            <a:r>
              <a:rPr lang="en-IN" sz="1600">
                <a:solidFill>
                  <a:schemeClr val="dk1"/>
                </a:solidFill>
                <a:latin typeface="Microsoft YaHei"/>
                <a:ea typeface="Microsoft YaHei"/>
                <a:cs typeface="Microsoft YaHei"/>
                <a:sym typeface="Microsoft YaHei"/>
              </a:rPr>
              <a:t>The people who know sign language can communicate with each other efficiently. However, when it comes to communicating with people who don’t understand sign language it causes a lot of problems.</a:t>
            </a:r>
            <a:endParaRPr/>
          </a:p>
          <a:p>
            <a:pPr indent="-285750" lvl="0" marL="285750" marR="0" rtl="0" algn="just">
              <a:lnSpc>
                <a:spcPct val="150000"/>
              </a:lnSpc>
              <a:spcBef>
                <a:spcPts val="0"/>
              </a:spcBef>
              <a:spcAft>
                <a:spcPts val="0"/>
              </a:spcAft>
              <a:buClr>
                <a:schemeClr val="dk1"/>
              </a:buClr>
              <a:buSzPts val="1600"/>
              <a:buFont typeface="Arial"/>
              <a:buChar char="•"/>
            </a:pPr>
            <a:r>
              <a:rPr lang="en-IN" sz="1600">
                <a:solidFill>
                  <a:schemeClr val="dk1"/>
                </a:solidFill>
                <a:latin typeface="Microsoft YaHei"/>
                <a:ea typeface="Microsoft YaHei"/>
                <a:cs typeface="Microsoft YaHei"/>
                <a:sym typeface="Microsoft YaHei"/>
              </a:rPr>
              <a:t>Deaf and mute people usually depend on sign language interpreters for communication. However, finding a good interpreter is difficult and often expensive.</a:t>
            </a:r>
            <a:endParaRPr/>
          </a:p>
        </p:txBody>
      </p:sp>
      <p:pic>
        <p:nvPicPr>
          <p:cNvPr id="178" name="Google Shape;178;p20"/>
          <p:cNvPicPr preferRelativeResize="0"/>
          <p:nvPr/>
        </p:nvPicPr>
        <p:blipFill rotWithShape="1">
          <a:blip r:embed="rId3">
            <a:alphaModFix/>
          </a:blip>
          <a:srcRect b="0" l="0" r="0" t="0"/>
          <a:stretch/>
        </p:blipFill>
        <p:spPr>
          <a:xfrm>
            <a:off x="351129" y="1432744"/>
            <a:ext cx="3253204" cy="3992511"/>
          </a:xfrm>
          <a:prstGeom prst="rect">
            <a:avLst/>
          </a:prstGeom>
          <a:noFill/>
          <a:ln>
            <a:noFill/>
          </a:ln>
        </p:spPr>
      </p:pic>
      <p:sp>
        <p:nvSpPr>
          <p:cNvPr id="179" name="Google Shape;179;p20"/>
          <p:cNvSpPr txBox="1"/>
          <p:nvPr/>
        </p:nvSpPr>
        <p:spPr>
          <a:xfrm>
            <a:off x="776795" y="542277"/>
            <a:ext cx="60989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Microsoft YaHei"/>
                <a:ea typeface="Microsoft YaHei"/>
                <a:cs typeface="Microsoft YaHei"/>
                <a:sym typeface="Microsoft YaHei"/>
              </a:rPr>
              <a:t>INTRODUCTION</a:t>
            </a:r>
            <a:endParaRPr b="1" sz="2400">
              <a:solidFill>
                <a:schemeClr val="dk1"/>
              </a:solidFill>
              <a:latin typeface="Microsoft YaHei"/>
              <a:ea typeface="Microsoft YaHei"/>
              <a:cs typeface="Microsoft YaHei"/>
              <a:sym typeface="Microsoft YaHe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1"/>
          <p:cNvPicPr preferRelativeResize="0"/>
          <p:nvPr/>
        </p:nvPicPr>
        <p:blipFill rotWithShape="1">
          <a:blip r:embed="rId3">
            <a:alphaModFix/>
          </a:blip>
          <a:srcRect b="0" l="0" r="0" t="0"/>
          <a:stretch/>
        </p:blipFill>
        <p:spPr>
          <a:xfrm>
            <a:off x="833738" y="899455"/>
            <a:ext cx="4741439" cy="5059089"/>
          </a:xfrm>
          <a:prstGeom prst="rect">
            <a:avLst/>
          </a:prstGeom>
          <a:noFill/>
          <a:ln>
            <a:noFill/>
          </a:ln>
        </p:spPr>
      </p:pic>
      <p:sp>
        <p:nvSpPr>
          <p:cNvPr id="185" name="Google Shape;185;p21"/>
          <p:cNvSpPr txBox="1"/>
          <p:nvPr/>
        </p:nvSpPr>
        <p:spPr>
          <a:xfrm>
            <a:off x="5899212" y="1186895"/>
            <a:ext cx="361765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Microsoft YaHei"/>
                <a:ea typeface="Microsoft YaHei"/>
                <a:cs typeface="Microsoft YaHei"/>
                <a:sym typeface="Microsoft YaHei"/>
              </a:rPr>
              <a:t>PROBLEM STATEMENT</a:t>
            </a:r>
            <a:endParaRPr/>
          </a:p>
          <a:p>
            <a:pPr indent="-171450" lvl="0" marL="285750" marR="0" rtl="0" algn="l">
              <a:spcBef>
                <a:spcPts val="0"/>
              </a:spcBef>
              <a:spcAft>
                <a:spcPts val="0"/>
              </a:spcAft>
              <a:buClr>
                <a:schemeClr val="dk1"/>
              </a:buClr>
              <a:buSzPts val="1800"/>
              <a:buFont typeface="Arial"/>
              <a:buNone/>
            </a:pPr>
            <a:r>
              <a:t/>
            </a:r>
            <a:endParaRPr b="1" sz="1800">
              <a:solidFill>
                <a:schemeClr val="dk1"/>
              </a:solidFill>
              <a:latin typeface="Microsoft YaHei"/>
              <a:ea typeface="Microsoft YaHei"/>
              <a:cs typeface="Microsoft YaHei"/>
              <a:sym typeface="Microsoft YaHei"/>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Microsoft YaHei"/>
                <a:ea typeface="Microsoft YaHei"/>
                <a:cs typeface="Microsoft YaHei"/>
                <a:sym typeface="Microsoft YaHei"/>
              </a:rPr>
              <a:t> </a:t>
            </a:r>
            <a:r>
              <a:rPr lang="en-IN" sz="1800">
                <a:solidFill>
                  <a:schemeClr val="dk1"/>
                </a:solidFill>
                <a:latin typeface="Microsoft YaHei"/>
                <a:ea typeface="Microsoft YaHei"/>
                <a:cs typeface="Microsoft YaHei"/>
                <a:sym typeface="Microsoft YaHei"/>
              </a:rPr>
              <a:t>To find a creative solution to benefit the lives of those with hearing and speaking  disability by using technology in order to help them in communicating with others without any barriers.</a:t>
            </a:r>
            <a:endParaRPr sz="1800">
              <a:solidFill>
                <a:schemeClr val="dk1"/>
              </a:solidFill>
              <a:latin typeface="Microsoft YaHei"/>
              <a:ea typeface="Microsoft YaHei"/>
              <a:cs typeface="Microsoft YaHei"/>
              <a:sym typeface="Microsoft YaHe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2"/>
          <p:cNvPicPr preferRelativeResize="0"/>
          <p:nvPr/>
        </p:nvPicPr>
        <p:blipFill rotWithShape="1">
          <a:blip r:embed="rId3">
            <a:alphaModFix/>
          </a:blip>
          <a:srcRect b="9375" l="0" r="0" t="0"/>
          <a:stretch/>
        </p:blipFill>
        <p:spPr>
          <a:xfrm>
            <a:off x="501634" y="1337752"/>
            <a:ext cx="3999345" cy="4182495"/>
          </a:xfrm>
          <a:prstGeom prst="rect">
            <a:avLst/>
          </a:prstGeom>
          <a:noFill/>
          <a:ln>
            <a:noFill/>
          </a:ln>
        </p:spPr>
      </p:pic>
      <p:sp>
        <p:nvSpPr>
          <p:cNvPr id="191" name="Google Shape;191;p22"/>
          <p:cNvSpPr txBox="1"/>
          <p:nvPr/>
        </p:nvSpPr>
        <p:spPr>
          <a:xfrm>
            <a:off x="4500979" y="843676"/>
            <a:ext cx="5366551" cy="517064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2400">
                <a:solidFill>
                  <a:schemeClr val="dk1"/>
                </a:solidFill>
                <a:latin typeface="Microsoft YaHei"/>
                <a:ea typeface="Microsoft YaHei"/>
                <a:cs typeface="Microsoft YaHei"/>
                <a:sym typeface="Microsoft YaHei"/>
              </a:rPr>
              <a:t>OBJECTIVES</a:t>
            </a:r>
            <a:endParaRPr/>
          </a:p>
          <a:p>
            <a:pPr indent="0" lvl="0" marL="0" marR="0" rtl="0" algn="just">
              <a:spcBef>
                <a:spcPts val="0"/>
              </a:spcBef>
              <a:spcAft>
                <a:spcPts val="0"/>
              </a:spcAft>
              <a:buNone/>
            </a:pPr>
            <a:r>
              <a:t/>
            </a:r>
            <a:endParaRPr sz="1800">
              <a:solidFill>
                <a:schemeClr val="dk1"/>
              </a:solidFill>
              <a:latin typeface="Microsoft YaHei"/>
              <a:ea typeface="Microsoft YaHei"/>
              <a:cs typeface="Microsoft YaHei"/>
              <a:sym typeface="Microsoft YaHei"/>
            </a:endParaRPr>
          </a:p>
          <a:p>
            <a:pPr indent="-342900" lvl="0" marL="342900" marR="0" rtl="0" algn="just">
              <a:spcBef>
                <a:spcPts val="0"/>
              </a:spcBef>
              <a:spcAft>
                <a:spcPts val="0"/>
              </a:spcAft>
              <a:buClr>
                <a:schemeClr val="dk1"/>
              </a:buClr>
              <a:buSzPts val="1800"/>
              <a:buFont typeface="Arial"/>
              <a:buChar char="•"/>
            </a:pPr>
            <a:r>
              <a:rPr lang="en-IN" sz="1800">
                <a:solidFill>
                  <a:schemeClr val="dk1"/>
                </a:solidFill>
                <a:latin typeface="Microsoft YaHei"/>
                <a:ea typeface="Microsoft YaHei"/>
                <a:cs typeface="Microsoft YaHei"/>
                <a:sym typeface="Microsoft YaHei"/>
              </a:rPr>
              <a:t>Our Objective is to design a solution that is intuitive and simple which simplifies the communication for the majority of people with deaf and dumb.</a:t>
            </a:r>
            <a:endParaRPr/>
          </a:p>
          <a:p>
            <a:pPr indent="0" lvl="0" marL="0" marR="0" rtl="0" algn="just">
              <a:spcBef>
                <a:spcPts val="0"/>
              </a:spcBef>
              <a:spcAft>
                <a:spcPts val="0"/>
              </a:spcAft>
              <a:buNone/>
            </a:pPr>
            <a:r>
              <a:t/>
            </a:r>
            <a:endParaRPr sz="1800">
              <a:solidFill>
                <a:schemeClr val="dk1"/>
              </a:solidFill>
              <a:latin typeface="Microsoft YaHei"/>
              <a:ea typeface="Microsoft YaHei"/>
              <a:cs typeface="Microsoft YaHei"/>
              <a:sym typeface="Microsoft YaHei"/>
            </a:endParaRPr>
          </a:p>
          <a:p>
            <a:pPr indent="-342900" lvl="0" marL="342900" marR="0" rtl="0" algn="just">
              <a:spcBef>
                <a:spcPts val="0"/>
              </a:spcBef>
              <a:spcAft>
                <a:spcPts val="0"/>
              </a:spcAft>
              <a:buClr>
                <a:schemeClr val="dk1"/>
              </a:buClr>
              <a:buSzPts val="1800"/>
              <a:buFont typeface="Arial"/>
              <a:buChar char="•"/>
            </a:pPr>
            <a:r>
              <a:rPr lang="en-IN" sz="1800">
                <a:solidFill>
                  <a:schemeClr val="dk1"/>
                </a:solidFill>
                <a:latin typeface="Microsoft YaHei"/>
                <a:ea typeface="Microsoft YaHei"/>
                <a:cs typeface="Microsoft YaHei"/>
                <a:sym typeface="Microsoft YaHei"/>
              </a:rPr>
              <a:t>Thus, a computerized interpreter could be a reliable and cheaper alternative so that communication gap between a normal and hearing impaired person can be easily bridged.</a:t>
            </a:r>
            <a:endParaRPr/>
          </a:p>
          <a:p>
            <a:pPr indent="-228600" lvl="0" marL="342900" marR="0" rtl="0" algn="just">
              <a:spcBef>
                <a:spcPts val="0"/>
              </a:spcBef>
              <a:spcAft>
                <a:spcPts val="0"/>
              </a:spcAft>
              <a:buClr>
                <a:schemeClr val="dk1"/>
              </a:buClr>
              <a:buSzPts val="1800"/>
              <a:buFont typeface="Arial"/>
              <a:buNone/>
            </a:pPr>
            <a:r>
              <a:t/>
            </a:r>
            <a:endParaRPr sz="1800">
              <a:solidFill>
                <a:schemeClr val="dk1"/>
              </a:solidFill>
              <a:latin typeface="Microsoft YaHei"/>
              <a:ea typeface="Microsoft YaHei"/>
              <a:cs typeface="Microsoft YaHei"/>
              <a:sym typeface="Microsoft YaHei"/>
            </a:endParaRPr>
          </a:p>
          <a:p>
            <a:pPr indent="-342900" lvl="0" marL="342900" marR="0" rtl="0" algn="just">
              <a:spcBef>
                <a:spcPts val="0"/>
              </a:spcBef>
              <a:spcAft>
                <a:spcPts val="0"/>
              </a:spcAft>
              <a:buClr>
                <a:schemeClr val="dk1"/>
              </a:buClr>
              <a:buSzPts val="1800"/>
              <a:buFont typeface="Arial"/>
              <a:buChar char="•"/>
            </a:pPr>
            <a:r>
              <a:rPr lang="en-IN" sz="1800">
                <a:solidFill>
                  <a:schemeClr val="dk1"/>
                </a:solidFill>
                <a:latin typeface="Microsoft YaHei"/>
                <a:ea typeface="Microsoft YaHei"/>
                <a:cs typeface="Microsoft YaHei"/>
                <a:sym typeface="Microsoft YaHei"/>
              </a:rPr>
              <a:t>The aim of this project is to identify the symbolic  expressions through image captured by the webcam of the computer  and convert it into plain text that can help in real time communication.</a:t>
            </a:r>
            <a:endParaRPr/>
          </a:p>
        </p:txBody>
      </p:sp>
    </p:spTree>
  </p:cSld>
  <p:clrMapOvr>
    <a:masterClrMapping/>
  </p:clrMapOvr>
  <mc:AlternateContent>
    <mc:Choice Requires="p14">
      <p:transition spd="slow" p14:dur="16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nvSpPr>
        <p:spPr>
          <a:xfrm>
            <a:off x="2867025" y="876214"/>
            <a:ext cx="609895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Microsoft YaHei"/>
                <a:ea typeface="Microsoft YaHei"/>
                <a:cs typeface="Microsoft YaHei"/>
                <a:sym typeface="Microsoft YaHei"/>
              </a:rPr>
              <a:t>TOOLS AND TECHNOLOGY </a:t>
            </a:r>
            <a:endParaRPr b="1" sz="2400">
              <a:solidFill>
                <a:schemeClr val="dk1"/>
              </a:solidFill>
              <a:latin typeface="Microsoft YaHei"/>
              <a:ea typeface="Microsoft YaHei"/>
              <a:cs typeface="Microsoft YaHei"/>
              <a:sym typeface="Microsoft YaHei"/>
            </a:endParaRPr>
          </a:p>
        </p:txBody>
      </p:sp>
      <p:grpSp>
        <p:nvGrpSpPr>
          <p:cNvPr id="197" name="Google Shape;197;p23"/>
          <p:cNvGrpSpPr/>
          <p:nvPr/>
        </p:nvGrpSpPr>
        <p:grpSpPr>
          <a:xfrm>
            <a:off x="414337" y="2380456"/>
            <a:ext cx="2097088" cy="2097088"/>
            <a:chOff x="1177481" y="2457449"/>
            <a:chExt cx="2097024" cy="2097024"/>
          </a:xfrm>
        </p:grpSpPr>
        <p:sp>
          <p:nvSpPr>
            <p:cNvPr id="198" name="Google Shape;198;p23"/>
            <p:cNvSpPr/>
            <p:nvPr/>
          </p:nvSpPr>
          <p:spPr>
            <a:xfrm>
              <a:off x="1177481" y="2457449"/>
              <a:ext cx="2097024" cy="2097024"/>
            </a:xfrm>
            <a:prstGeom prst="ellipse">
              <a:avLst/>
            </a:prstGeom>
            <a:noFill/>
            <a:ln cap="flat" cmpd="sng" w="444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99" name="Google Shape;199;p23"/>
            <p:cNvSpPr/>
            <p:nvPr/>
          </p:nvSpPr>
          <p:spPr>
            <a:xfrm>
              <a:off x="1533070" y="2813038"/>
              <a:ext cx="1385846" cy="1385846"/>
            </a:xfrm>
            <a:prstGeom prst="ellipse">
              <a:avLst/>
            </a:prstGeom>
            <a:solidFill>
              <a:schemeClr val="lt1">
                <a:alpha val="27843"/>
              </a:schemeClr>
            </a:solid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grpSp>
      <p:grpSp>
        <p:nvGrpSpPr>
          <p:cNvPr id="200" name="Google Shape;200;p23"/>
          <p:cNvGrpSpPr/>
          <p:nvPr/>
        </p:nvGrpSpPr>
        <p:grpSpPr>
          <a:xfrm>
            <a:off x="2867025" y="2306530"/>
            <a:ext cx="2097088" cy="2097088"/>
            <a:chOff x="3844481" y="2457449"/>
            <a:chExt cx="2097024" cy="2097024"/>
          </a:xfrm>
        </p:grpSpPr>
        <p:sp>
          <p:nvSpPr>
            <p:cNvPr id="201" name="Google Shape;201;p23"/>
            <p:cNvSpPr/>
            <p:nvPr/>
          </p:nvSpPr>
          <p:spPr>
            <a:xfrm>
              <a:off x="3844481" y="2457449"/>
              <a:ext cx="2097024" cy="2097024"/>
            </a:xfrm>
            <a:prstGeom prst="ellipse">
              <a:avLst/>
            </a:prstGeom>
            <a:noFill/>
            <a:ln cap="flat" cmpd="sng" w="444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02" name="Google Shape;202;p23"/>
            <p:cNvSpPr/>
            <p:nvPr/>
          </p:nvSpPr>
          <p:spPr>
            <a:xfrm>
              <a:off x="4200070" y="2813038"/>
              <a:ext cx="1385846" cy="1385846"/>
            </a:xfrm>
            <a:prstGeom prst="ellipse">
              <a:avLst/>
            </a:prstGeom>
            <a:solidFill>
              <a:schemeClr val="lt1">
                <a:alpha val="27843"/>
              </a:schemeClr>
            </a:solid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grpSp>
      <p:grpSp>
        <p:nvGrpSpPr>
          <p:cNvPr id="203" name="Google Shape;203;p23"/>
          <p:cNvGrpSpPr/>
          <p:nvPr/>
        </p:nvGrpSpPr>
        <p:grpSpPr>
          <a:xfrm>
            <a:off x="5411249" y="2380456"/>
            <a:ext cx="2097088" cy="2097088"/>
            <a:chOff x="6511481" y="2457449"/>
            <a:chExt cx="2097024" cy="2097024"/>
          </a:xfrm>
        </p:grpSpPr>
        <p:sp>
          <p:nvSpPr>
            <p:cNvPr id="204" name="Google Shape;204;p23"/>
            <p:cNvSpPr/>
            <p:nvPr/>
          </p:nvSpPr>
          <p:spPr>
            <a:xfrm>
              <a:off x="6511481" y="2457449"/>
              <a:ext cx="2097024" cy="2097024"/>
            </a:xfrm>
            <a:prstGeom prst="ellipse">
              <a:avLst/>
            </a:prstGeom>
            <a:noFill/>
            <a:ln cap="flat" cmpd="sng" w="444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05" name="Google Shape;205;p23"/>
            <p:cNvSpPr/>
            <p:nvPr/>
          </p:nvSpPr>
          <p:spPr>
            <a:xfrm>
              <a:off x="6867070" y="2813038"/>
              <a:ext cx="1385846" cy="1385846"/>
            </a:xfrm>
            <a:prstGeom prst="ellipse">
              <a:avLst/>
            </a:prstGeom>
            <a:solidFill>
              <a:schemeClr val="lt1">
                <a:alpha val="27843"/>
              </a:schemeClr>
            </a:solid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06" name="Google Shape;206;p23"/>
            <p:cNvSpPr/>
            <p:nvPr/>
          </p:nvSpPr>
          <p:spPr>
            <a:xfrm>
              <a:off x="7170274" y="3124179"/>
              <a:ext cx="741339" cy="620694"/>
            </a:xfrm>
            <a:custGeom>
              <a:rect b="b" l="l" r="r" t="t"/>
              <a:pathLst>
                <a:path extrusionOk="0" h="1042046" w="1366582">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chemeClr val="lt1"/>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80">
                <a:solidFill>
                  <a:srgbClr val="FFFFFF"/>
                </a:solidFill>
                <a:latin typeface="Trebuchet MS"/>
                <a:ea typeface="Trebuchet MS"/>
                <a:cs typeface="Trebuchet MS"/>
                <a:sym typeface="Trebuchet MS"/>
              </a:endParaRPr>
            </a:p>
          </p:txBody>
        </p:sp>
      </p:grpSp>
      <p:grpSp>
        <p:nvGrpSpPr>
          <p:cNvPr id="207" name="Google Shape;207;p23"/>
          <p:cNvGrpSpPr/>
          <p:nvPr/>
        </p:nvGrpSpPr>
        <p:grpSpPr>
          <a:xfrm>
            <a:off x="8096935" y="2380456"/>
            <a:ext cx="2097088" cy="2097088"/>
            <a:chOff x="9178481" y="2457449"/>
            <a:chExt cx="2097024" cy="2097024"/>
          </a:xfrm>
        </p:grpSpPr>
        <p:sp>
          <p:nvSpPr>
            <p:cNvPr id="208" name="Google Shape;208;p23"/>
            <p:cNvSpPr/>
            <p:nvPr/>
          </p:nvSpPr>
          <p:spPr>
            <a:xfrm>
              <a:off x="9178481" y="2457449"/>
              <a:ext cx="2097024" cy="2097024"/>
            </a:xfrm>
            <a:prstGeom prst="ellipse">
              <a:avLst/>
            </a:prstGeom>
            <a:noFill/>
            <a:ln cap="flat" cmpd="sng" w="444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09" name="Google Shape;209;p23"/>
            <p:cNvSpPr/>
            <p:nvPr/>
          </p:nvSpPr>
          <p:spPr>
            <a:xfrm>
              <a:off x="9534070" y="2813038"/>
              <a:ext cx="1385846" cy="1385846"/>
            </a:xfrm>
            <a:prstGeom prst="ellipse">
              <a:avLst/>
            </a:prstGeom>
            <a:solidFill>
              <a:schemeClr val="lt1">
                <a:alpha val="27843"/>
              </a:schemeClr>
            </a:solid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10" name="Google Shape;210;p23"/>
            <p:cNvSpPr/>
            <p:nvPr/>
          </p:nvSpPr>
          <p:spPr>
            <a:xfrm>
              <a:off x="9965857" y="3063855"/>
              <a:ext cx="612756" cy="741340"/>
            </a:xfrm>
            <a:custGeom>
              <a:rect b="b" l="l" r="r" t="t"/>
              <a:pathLst>
                <a:path extrusionOk="0" h="1170887" w="968375">
                  <a:moveTo>
                    <a:pt x="86328" y="968447"/>
                  </a:moveTo>
                  <a:cubicBezTo>
                    <a:pt x="120108" y="1054672"/>
                    <a:pt x="258984" y="1114654"/>
                    <a:pt x="416627" y="1114654"/>
                  </a:cubicBezTo>
                  <a:cubicBezTo>
                    <a:pt x="566762" y="1114654"/>
                    <a:pt x="701884" y="1058421"/>
                    <a:pt x="743172" y="975945"/>
                  </a:cubicBezTo>
                  <a:cubicBezTo>
                    <a:pt x="791966" y="998438"/>
                    <a:pt x="791966" y="998438"/>
                    <a:pt x="791966" y="998438"/>
                  </a:cubicBezTo>
                  <a:cubicBezTo>
                    <a:pt x="743172" y="1103407"/>
                    <a:pt x="589283" y="1170887"/>
                    <a:pt x="416627" y="1170887"/>
                  </a:cubicBezTo>
                  <a:cubicBezTo>
                    <a:pt x="236464" y="1170887"/>
                    <a:pt x="78821" y="1095909"/>
                    <a:pt x="33780" y="990941"/>
                  </a:cubicBezTo>
                  <a:cubicBezTo>
                    <a:pt x="86328" y="968447"/>
                    <a:pt x="86328" y="968447"/>
                    <a:pt x="86328" y="968447"/>
                  </a:cubicBezTo>
                  <a:close/>
                  <a:moveTo>
                    <a:pt x="870787" y="619801"/>
                  </a:moveTo>
                  <a:cubicBezTo>
                    <a:pt x="927088" y="634796"/>
                    <a:pt x="968375" y="683532"/>
                    <a:pt x="968375" y="739765"/>
                  </a:cubicBezTo>
                  <a:cubicBezTo>
                    <a:pt x="968375" y="810994"/>
                    <a:pt x="912074" y="863478"/>
                    <a:pt x="844513" y="863478"/>
                  </a:cubicBezTo>
                  <a:cubicBezTo>
                    <a:pt x="829500" y="863478"/>
                    <a:pt x="814486" y="863478"/>
                    <a:pt x="799473" y="855981"/>
                  </a:cubicBezTo>
                  <a:cubicBezTo>
                    <a:pt x="810733" y="840985"/>
                    <a:pt x="821993" y="822241"/>
                    <a:pt x="829500" y="807245"/>
                  </a:cubicBezTo>
                  <a:cubicBezTo>
                    <a:pt x="833253" y="807245"/>
                    <a:pt x="840760" y="810994"/>
                    <a:pt x="844513" y="810994"/>
                  </a:cubicBezTo>
                  <a:cubicBezTo>
                    <a:pt x="882047" y="810994"/>
                    <a:pt x="912074" y="777254"/>
                    <a:pt x="912074" y="739765"/>
                  </a:cubicBezTo>
                  <a:cubicBezTo>
                    <a:pt x="912074" y="713523"/>
                    <a:pt x="893307" y="687281"/>
                    <a:pt x="867034" y="676034"/>
                  </a:cubicBezTo>
                  <a:cubicBezTo>
                    <a:pt x="870787" y="661038"/>
                    <a:pt x="870787" y="642294"/>
                    <a:pt x="870787" y="619801"/>
                  </a:cubicBezTo>
                  <a:close/>
                  <a:moveTo>
                    <a:pt x="821993" y="537325"/>
                  </a:moveTo>
                  <a:cubicBezTo>
                    <a:pt x="825746" y="556070"/>
                    <a:pt x="829500" y="582312"/>
                    <a:pt x="829500" y="612303"/>
                  </a:cubicBezTo>
                  <a:cubicBezTo>
                    <a:pt x="829500" y="840985"/>
                    <a:pt x="645584" y="1024681"/>
                    <a:pt x="416627" y="1024681"/>
                  </a:cubicBezTo>
                  <a:cubicBezTo>
                    <a:pt x="187669" y="1024681"/>
                    <a:pt x="0" y="840985"/>
                    <a:pt x="0" y="612303"/>
                  </a:cubicBezTo>
                  <a:cubicBezTo>
                    <a:pt x="0" y="586061"/>
                    <a:pt x="3753" y="563567"/>
                    <a:pt x="7507" y="544823"/>
                  </a:cubicBezTo>
                  <a:cubicBezTo>
                    <a:pt x="7507" y="664787"/>
                    <a:pt x="187669" y="758510"/>
                    <a:pt x="416627" y="758510"/>
                  </a:cubicBezTo>
                  <a:cubicBezTo>
                    <a:pt x="641830" y="758510"/>
                    <a:pt x="821993" y="664787"/>
                    <a:pt x="821993" y="544823"/>
                  </a:cubicBezTo>
                  <a:cubicBezTo>
                    <a:pt x="821993" y="541074"/>
                    <a:pt x="821993" y="541074"/>
                    <a:pt x="821993" y="537325"/>
                  </a:cubicBezTo>
                  <a:close/>
                  <a:moveTo>
                    <a:pt x="416627" y="372374"/>
                  </a:moveTo>
                  <a:cubicBezTo>
                    <a:pt x="611803" y="372374"/>
                    <a:pt x="776952" y="451101"/>
                    <a:pt x="776952" y="544823"/>
                  </a:cubicBezTo>
                  <a:cubicBezTo>
                    <a:pt x="776952" y="556070"/>
                    <a:pt x="776952" y="563567"/>
                    <a:pt x="773199" y="571065"/>
                  </a:cubicBezTo>
                  <a:cubicBezTo>
                    <a:pt x="716898" y="499836"/>
                    <a:pt x="578023" y="451101"/>
                    <a:pt x="416627" y="451101"/>
                  </a:cubicBezTo>
                  <a:cubicBezTo>
                    <a:pt x="251477" y="451101"/>
                    <a:pt x="112601" y="499836"/>
                    <a:pt x="56301" y="571065"/>
                  </a:cubicBezTo>
                  <a:cubicBezTo>
                    <a:pt x="52547" y="563567"/>
                    <a:pt x="52547" y="556070"/>
                    <a:pt x="52547" y="544823"/>
                  </a:cubicBezTo>
                  <a:cubicBezTo>
                    <a:pt x="52547" y="451101"/>
                    <a:pt x="217696" y="372374"/>
                    <a:pt x="416627" y="372374"/>
                  </a:cubicBezTo>
                  <a:close/>
                  <a:moveTo>
                    <a:pt x="543902" y="62096"/>
                  </a:moveTo>
                  <a:cubicBezTo>
                    <a:pt x="636930" y="186288"/>
                    <a:pt x="492220" y="196637"/>
                    <a:pt x="554238" y="372576"/>
                  </a:cubicBezTo>
                  <a:cubicBezTo>
                    <a:pt x="409528" y="155240"/>
                    <a:pt x="585248" y="196637"/>
                    <a:pt x="543902" y="62096"/>
                  </a:cubicBezTo>
                  <a:close/>
                  <a:moveTo>
                    <a:pt x="275155" y="41398"/>
                  </a:moveTo>
                  <a:cubicBezTo>
                    <a:pt x="368183" y="175939"/>
                    <a:pt x="223472" y="175939"/>
                    <a:pt x="285491" y="351878"/>
                  </a:cubicBezTo>
                  <a:cubicBezTo>
                    <a:pt x="140780" y="144891"/>
                    <a:pt x="316500" y="186288"/>
                    <a:pt x="275155" y="41398"/>
                  </a:cubicBezTo>
                  <a:close/>
                  <a:moveTo>
                    <a:pt x="409528" y="0"/>
                  </a:moveTo>
                  <a:cubicBezTo>
                    <a:pt x="502556" y="124192"/>
                    <a:pt x="357846" y="134542"/>
                    <a:pt x="419865" y="310480"/>
                  </a:cubicBezTo>
                  <a:cubicBezTo>
                    <a:pt x="275155" y="103493"/>
                    <a:pt x="450874" y="144891"/>
                    <a:pt x="409528" y="0"/>
                  </a:cubicBezTo>
                  <a:close/>
                </a:path>
              </a:pathLst>
            </a:custGeom>
            <a:solidFill>
              <a:schemeClr val="lt1"/>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580">
                <a:solidFill>
                  <a:srgbClr val="000000"/>
                </a:solidFill>
                <a:latin typeface="Calibri"/>
                <a:ea typeface="Calibri"/>
                <a:cs typeface="Calibri"/>
                <a:sym typeface="Calibri"/>
              </a:endParaRPr>
            </a:p>
          </p:txBody>
        </p:sp>
      </p:grpSp>
      <p:pic>
        <p:nvPicPr>
          <p:cNvPr id="211" name="Google Shape;211;p23"/>
          <p:cNvPicPr preferRelativeResize="0"/>
          <p:nvPr/>
        </p:nvPicPr>
        <p:blipFill rotWithShape="1">
          <a:blip r:embed="rId3">
            <a:alphaModFix/>
          </a:blip>
          <a:srcRect b="0" l="0" r="0" t="0"/>
          <a:stretch/>
        </p:blipFill>
        <p:spPr>
          <a:xfrm>
            <a:off x="744305" y="2736056"/>
            <a:ext cx="1411520" cy="1385888"/>
          </a:xfrm>
          <a:prstGeom prst="rect">
            <a:avLst/>
          </a:prstGeom>
          <a:noFill/>
          <a:ln>
            <a:noFill/>
          </a:ln>
        </p:spPr>
      </p:pic>
      <p:pic>
        <p:nvPicPr>
          <p:cNvPr id="212" name="Google Shape;212;p23"/>
          <p:cNvPicPr preferRelativeResize="0"/>
          <p:nvPr/>
        </p:nvPicPr>
        <p:blipFill rotWithShape="1">
          <a:blip r:embed="rId4">
            <a:alphaModFix/>
          </a:blip>
          <a:srcRect b="0" l="0" r="0" t="0"/>
          <a:stretch/>
        </p:blipFill>
        <p:spPr>
          <a:xfrm>
            <a:off x="3161324" y="2658458"/>
            <a:ext cx="1508490" cy="1389560"/>
          </a:xfrm>
          <a:prstGeom prst="rect">
            <a:avLst/>
          </a:prstGeom>
          <a:noFill/>
          <a:ln>
            <a:noFill/>
          </a:ln>
        </p:spPr>
      </p:pic>
      <p:pic>
        <p:nvPicPr>
          <p:cNvPr id="213" name="Google Shape;213;p23"/>
          <p:cNvPicPr preferRelativeResize="0"/>
          <p:nvPr/>
        </p:nvPicPr>
        <p:blipFill rotWithShape="1">
          <a:blip r:embed="rId5">
            <a:alphaModFix/>
          </a:blip>
          <a:srcRect b="0" l="0" r="0" t="0"/>
          <a:stretch/>
        </p:blipFill>
        <p:spPr>
          <a:xfrm>
            <a:off x="5766849" y="2736056"/>
            <a:ext cx="1385888" cy="1385888"/>
          </a:xfrm>
          <a:prstGeom prst="rect">
            <a:avLst/>
          </a:prstGeom>
          <a:noFill/>
          <a:ln>
            <a:noFill/>
          </a:ln>
        </p:spPr>
      </p:pic>
      <p:pic>
        <p:nvPicPr>
          <p:cNvPr id="214" name="Google Shape;214;p23"/>
          <p:cNvPicPr preferRelativeResize="0"/>
          <p:nvPr/>
        </p:nvPicPr>
        <p:blipFill rotWithShape="1">
          <a:blip r:embed="rId6">
            <a:alphaModFix/>
          </a:blip>
          <a:srcRect b="0" l="0" r="0" t="0"/>
          <a:stretch/>
        </p:blipFill>
        <p:spPr>
          <a:xfrm>
            <a:off x="8429634" y="2756296"/>
            <a:ext cx="1439777" cy="1291722"/>
          </a:xfrm>
          <a:prstGeom prst="rect">
            <a:avLst/>
          </a:prstGeom>
          <a:noFill/>
          <a:ln>
            <a:noFill/>
          </a:ln>
        </p:spPr>
      </p:pic>
      <p:sp>
        <p:nvSpPr>
          <p:cNvPr id="215" name="Google Shape;215;p23"/>
          <p:cNvSpPr txBox="1"/>
          <p:nvPr/>
        </p:nvSpPr>
        <p:spPr>
          <a:xfrm>
            <a:off x="866090" y="4714768"/>
            <a:ext cx="60989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Microsoft YaHei"/>
                <a:ea typeface="Microsoft YaHei"/>
                <a:cs typeface="Microsoft YaHei"/>
                <a:sym typeface="Microsoft YaHei"/>
              </a:rPr>
              <a:t>PYTHON</a:t>
            </a:r>
            <a:endParaRPr/>
          </a:p>
        </p:txBody>
      </p:sp>
      <p:sp>
        <p:nvSpPr>
          <p:cNvPr id="216" name="Google Shape;216;p23"/>
          <p:cNvSpPr txBox="1"/>
          <p:nvPr/>
        </p:nvSpPr>
        <p:spPr>
          <a:xfrm>
            <a:off x="3046521" y="4714768"/>
            <a:ext cx="2245299" cy="3683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Microsoft YaHei"/>
                <a:ea typeface="Microsoft YaHei"/>
                <a:cs typeface="Microsoft YaHei"/>
                <a:sym typeface="Microsoft YaHei"/>
              </a:rPr>
              <a:t>TENSOR FLOW</a:t>
            </a:r>
            <a:endParaRPr/>
          </a:p>
        </p:txBody>
      </p:sp>
      <p:sp>
        <p:nvSpPr>
          <p:cNvPr id="217" name="Google Shape;217;p23"/>
          <p:cNvSpPr txBox="1"/>
          <p:nvPr/>
        </p:nvSpPr>
        <p:spPr>
          <a:xfrm>
            <a:off x="6096000" y="4714768"/>
            <a:ext cx="1855788"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Microsoft YaHei"/>
                <a:ea typeface="Microsoft YaHei"/>
                <a:cs typeface="Microsoft YaHei"/>
                <a:sym typeface="Microsoft YaHei"/>
              </a:rPr>
              <a:t>KERAS</a:t>
            </a:r>
            <a:endParaRPr/>
          </a:p>
        </p:txBody>
      </p:sp>
      <p:sp>
        <p:nvSpPr>
          <p:cNvPr id="218" name="Google Shape;218;p23"/>
          <p:cNvSpPr txBox="1"/>
          <p:nvPr/>
        </p:nvSpPr>
        <p:spPr>
          <a:xfrm>
            <a:off x="8688878" y="4714768"/>
            <a:ext cx="22990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Microsoft YaHei"/>
                <a:ea typeface="Microsoft YaHei"/>
                <a:cs typeface="Microsoft YaHei"/>
                <a:sym typeface="Microsoft YaHei"/>
              </a:rPr>
              <a:t>OPEN CV</a:t>
            </a:r>
            <a:endParaRPr/>
          </a:p>
        </p:txBody>
      </p:sp>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4"/>
          <p:cNvPicPr preferRelativeResize="0"/>
          <p:nvPr/>
        </p:nvPicPr>
        <p:blipFill rotWithShape="1">
          <a:blip r:embed="rId3">
            <a:alphaModFix/>
          </a:blip>
          <a:srcRect b="0" l="0" r="0" t="0"/>
          <a:stretch/>
        </p:blipFill>
        <p:spPr>
          <a:xfrm>
            <a:off x="1642856" y="536713"/>
            <a:ext cx="7296150" cy="6212991"/>
          </a:xfrm>
          <a:prstGeom prst="rect">
            <a:avLst/>
          </a:prstGeom>
          <a:noFill/>
          <a:ln>
            <a:noFill/>
          </a:ln>
        </p:spPr>
      </p:pic>
      <p:sp>
        <p:nvSpPr>
          <p:cNvPr id="224" name="Google Shape;224;p24"/>
          <p:cNvSpPr txBox="1"/>
          <p:nvPr/>
        </p:nvSpPr>
        <p:spPr>
          <a:xfrm>
            <a:off x="4992756" y="305880"/>
            <a:ext cx="22064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Trebuchet MS"/>
                <a:ea typeface="Trebuchet MS"/>
                <a:cs typeface="Trebuchet MS"/>
                <a:sym typeface="Trebuchet MS"/>
              </a:rPr>
              <a:t>FLOWCHART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nvSpPr>
        <p:spPr>
          <a:xfrm>
            <a:off x="1008291" y="318948"/>
            <a:ext cx="34001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dk1"/>
                </a:solidFill>
                <a:latin typeface="Trebuchet MS"/>
                <a:ea typeface="Trebuchet MS"/>
                <a:cs typeface="Trebuchet MS"/>
                <a:sym typeface="Trebuchet MS"/>
              </a:rPr>
              <a:t>METHODOLOY</a:t>
            </a:r>
            <a:endParaRPr b="1" sz="3200">
              <a:solidFill>
                <a:schemeClr val="dk1"/>
              </a:solidFill>
              <a:latin typeface="Trebuchet MS"/>
              <a:ea typeface="Trebuchet MS"/>
              <a:cs typeface="Trebuchet MS"/>
              <a:sym typeface="Trebuchet MS"/>
            </a:endParaRPr>
          </a:p>
        </p:txBody>
      </p:sp>
      <p:sp>
        <p:nvSpPr>
          <p:cNvPr id="230" name="Google Shape;230;p25"/>
          <p:cNvSpPr txBox="1"/>
          <p:nvPr/>
        </p:nvSpPr>
        <p:spPr>
          <a:xfrm>
            <a:off x="3273672" y="903723"/>
            <a:ext cx="5644655"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lt1"/>
              </a:solidFill>
              <a:latin typeface="Trebuchet MS"/>
              <a:ea typeface="Trebuchet MS"/>
              <a:cs typeface="Trebuchet MS"/>
              <a:sym typeface="Trebuchet MS"/>
            </a:endParaRPr>
          </a:p>
          <a:p>
            <a:pPr indent="-457200" lvl="0" marL="457200" marR="0" rtl="0" algn="l">
              <a:spcBef>
                <a:spcPts val="0"/>
              </a:spcBef>
              <a:spcAft>
                <a:spcPts val="0"/>
              </a:spcAft>
              <a:buClr>
                <a:schemeClr val="dk1"/>
              </a:buClr>
              <a:buSzPts val="2800"/>
              <a:buFont typeface="Trebuchet MS"/>
              <a:buAutoNum type="arabicPeriod"/>
            </a:pPr>
            <a:r>
              <a:rPr lang="en-IN" sz="2800">
                <a:solidFill>
                  <a:schemeClr val="dk1"/>
                </a:solidFill>
                <a:latin typeface="Trebuchet MS"/>
                <a:ea typeface="Trebuchet MS"/>
                <a:cs typeface="Trebuchet MS"/>
                <a:sym typeface="Trebuchet MS"/>
              </a:rPr>
              <a:t>DATA CREATION</a:t>
            </a:r>
            <a:endParaRPr/>
          </a:p>
          <a:p>
            <a:pPr indent="-457200" lvl="0" marL="457200" marR="0" rtl="0" algn="l">
              <a:spcBef>
                <a:spcPts val="0"/>
              </a:spcBef>
              <a:spcAft>
                <a:spcPts val="0"/>
              </a:spcAft>
              <a:buClr>
                <a:schemeClr val="dk1"/>
              </a:buClr>
              <a:buSzPts val="2800"/>
              <a:buFont typeface="Trebuchet MS"/>
              <a:buAutoNum type="arabicPeriod"/>
            </a:pPr>
            <a:r>
              <a:rPr lang="en-IN" sz="2800">
                <a:solidFill>
                  <a:schemeClr val="dk1"/>
                </a:solidFill>
                <a:latin typeface="Trebuchet MS"/>
                <a:ea typeface="Trebuchet MS"/>
                <a:cs typeface="Trebuchet MS"/>
                <a:sym typeface="Trebuchet MS"/>
              </a:rPr>
              <a:t>DATA PREPARATION</a:t>
            </a:r>
            <a:endParaRPr/>
          </a:p>
          <a:p>
            <a:pPr indent="-457200" lvl="0" marL="457200" marR="0" rtl="0" algn="l">
              <a:spcBef>
                <a:spcPts val="0"/>
              </a:spcBef>
              <a:spcAft>
                <a:spcPts val="0"/>
              </a:spcAft>
              <a:buClr>
                <a:schemeClr val="dk1"/>
              </a:buClr>
              <a:buSzPts val="2800"/>
              <a:buFont typeface="Trebuchet MS"/>
              <a:buAutoNum type="arabicPeriod"/>
            </a:pPr>
            <a:r>
              <a:rPr lang="en-IN" sz="2800">
                <a:solidFill>
                  <a:schemeClr val="dk1"/>
                </a:solidFill>
                <a:latin typeface="Trebuchet MS"/>
                <a:ea typeface="Trebuchet MS"/>
                <a:cs typeface="Trebuchet MS"/>
                <a:sym typeface="Trebuchet MS"/>
              </a:rPr>
              <a:t>DEEP LEARNING</a:t>
            </a:r>
            <a:endParaRPr sz="2800">
              <a:solidFill>
                <a:schemeClr val="dk1"/>
              </a:solidFill>
              <a:latin typeface="Trebuchet MS"/>
              <a:ea typeface="Trebuchet MS"/>
              <a:cs typeface="Trebuchet MS"/>
              <a:sym typeface="Trebuchet MS"/>
            </a:endParaRPr>
          </a:p>
        </p:txBody>
      </p:sp>
      <p:pic>
        <p:nvPicPr>
          <p:cNvPr id="231" name="Google Shape;231;p25"/>
          <p:cNvPicPr preferRelativeResize="0"/>
          <p:nvPr/>
        </p:nvPicPr>
        <p:blipFill rotWithShape="1">
          <a:blip r:embed="rId3">
            <a:alphaModFix/>
          </a:blip>
          <a:srcRect b="0" l="0" r="0" t="0"/>
          <a:stretch/>
        </p:blipFill>
        <p:spPr>
          <a:xfrm>
            <a:off x="2568733" y="2928492"/>
            <a:ext cx="5498310" cy="2880851"/>
          </a:xfrm>
          <a:prstGeom prst="rect">
            <a:avLst/>
          </a:prstGeom>
          <a:noFill/>
          <a:ln>
            <a:noFill/>
          </a:ln>
        </p:spPr>
      </p:pic>
    </p:spTree>
  </p:cSld>
  <p:clrMapOvr>
    <a:masterClrMapping/>
  </p:clrMapOvr>
  <mc:AlternateContent>
    <mc:Choice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nvSpPr>
        <p:spPr>
          <a:xfrm>
            <a:off x="2107706" y="535781"/>
            <a:ext cx="6237304" cy="61831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sz="2800">
              <a:solidFill>
                <a:schemeClr val="lt1"/>
              </a:solidFill>
              <a:latin typeface="Trebuchet MS"/>
              <a:ea typeface="Trebuchet MS"/>
              <a:cs typeface="Trebuchet MS"/>
              <a:sym typeface="Trebuchet MS"/>
            </a:endParaRPr>
          </a:p>
        </p:txBody>
      </p:sp>
      <p:sp>
        <p:nvSpPr>
          <p:cNvPr id="237" name="Google Shape;237;p26"/>
          <p:cNvSpPr txBox="1"/>
          <p:nvPr/>
        </p:nvSpPr>
        <p:spPr>
          <a:xfrm>
            <a:off x="1053853" y="352040"/>
            <a:ext cx="539133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chemeClr val="dk1"/>
                </a:solidFill>
                <a:latin typeface="Trebuchet MS"/>
                <a:ea typeface="Trebuchet MS"/>
                <a:cs typeface="Trebuchet MS"/>
                <a:sym typeface="Trebuchet MS"/>
              </a:rPr>
              <a:t>CREATING SAMPLE DATASET</a:t>
            </a:r>
            <a:endParaRPr b="1" sz="2800">
              <a:solidFill>
                <a:schemeClr val="dk1"/>
              </a:solidFill>
              <a:latin typeface="Trebuchet MS"/>
              <a:ea typeface="Trebuchet MS"/>
              <a:cs typeface="Trebuchet MS"/>
              <a:sym typeface="Trebuchet MS"/>
            </a:endParaRPr>
          </a:p>
        </p:txBody>
      </p:sp>
      <p:sp>
        <p:nvSpPr>
          <p:cNvPr id="238" name="Google Shape;238;p26"/>
          <p:cNvSpPr txBox="1"/>
          <p:nvPr/>
        </p:nvSpPr>
        <p:spPr>
          <a:xfrm>
            <a:off x="838106" y="949376"/>
            <a:ext cx="5607082" cy="418576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IN" sz="2000">
                <a:solidFill>
                  <a:schemeClr val="dk1"/>
                </a:solidFill>
                <a:latin typeface="Trebuchet MS"/>
                <a:ea typeface="Trebuchet MS"/>
                <a:cs typeface="Trebuchet MS"/>
                <a:sym typeface="Trebuchet MS"/>
              </a:rPr>
              <a:t>Database of sign images consists of various images with image clicked in different light condition with different hand orientation. With such a divergent data set, we are able to train our system to good level and thus obtain good results.</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chemeClr val="dk1"/>
              </a:buClr>
              <a:buSzPts val="2000"/>
              <a:buFont typeface="Arial"/>
              <a:buChar char="•"/>
            </a:pPr>
            <a:r>
              <a:rPr b="0" i="0" lang="en-IN" sz="2000">
                <a:solidFill>
                  <a:schemeClr val="dk1"/>
                </a:solidFill>
                <a:latin typeface="Trebuchet MS"/>
                <a:ea typeface="Trebuchet MS"/>
                <a:cs typeface="Trebuchet MS"/>
                <a:sym typeface="Trebuchet MS"/>
              </a:rPr>
              <a:t> the dataset was divided into two parts, one for each model as shown in the following table.</a:t>
            </a:r>
            <a:endParaRPr sz="2000">
              <a:solidFill>
                <a:schemeClr val="dk1"/>
              </a:solidFill>
              <a:latin typeface="Trebuchet MS"/>
              <a:ea typeface="Trebuchet MS"/>
              <a:cs typeface="Trebuchet MS"/>
              <a:sym typeface="Trebuchet MS"/>
            </a:endParaRPr>
          </a:p>
          <a:p>
            <a:pPr indent="-133350" lvl="0" marL="285750" marR="0" rtl="0" algn="l">
              <a:spcBef>
                <a:spcPts val="0"/>
              </a:spcBef>
              <a:spcAft>
                <a:spcPts val="0"/>
              </a:spcAft>
              <a:buClr>
                <a:schemeClr val="dk1"/>
              </a:buClr>
              <a:buSzPts val="2400"/>
              <a:buFont typeface="Arial"/>
              <a:buNone/>
            </a:pPr>
            <a:r>
              <a:t/>
            </a:r>
            <a:endParaRPr sz="2400">
              <a:solidFill>
                <a:schemeClr val="lt1"/>
              </a:solidFill>
              <a:latin typeface="Trebuchet MS"/>
              <a:ea typeface="Trebuchet MS"/>
              <a:cs typeface="Trebuchet MS"/>
              <a:sym typeface="Trebuchet MS"/>
            </a:endParaRPr>
          </a:p>
          <a:p>
            <a:pPr indent="-133350" lvl="0" marL="285750" marR="0" rtl="0" algn="l">
              <a:spcBef>
                <a:spcPts val="0"/>
              </a:spcBef>
              <a:spcAft>
                <a:spcPts val="0"/>
              </a:spcAft>
              <a:buClr>
                <a:schemeClr val="dk1"/>
              </a:buClr>
              <a:buSzPts val="2400"/>
              <a:buFont typeface="Arial"/>
              <a:buNone/>
            </a:pPr>
            <a:r>
              <a:t/>
            </a:r>
            <a:endParaRPr sz="2400">
              <a:solidFill>
                <a:schemeClr val="lt1"/>
              </a:solidFill>
              <a:latin typeface="Trebuchet MS"/>
              <a:ea typeface="Trebuchet MS"/>
              <a:cs typeface="Trebuchet MS"/>
              <a:sym typeface="Trebuchet MS"/>
            </a:endParaRPr>
          </a:p>
          <a:p>
            <a:pPr indent="-171450" lvl="0" marL="285750" marR="0" rtl="0" algn="l">
              <a:spcBef>
                <a:spcPts val="0"/>
              </a:spcBef>
              <a:spcAft>
                <a:spcPts val="0"/>
              </a:spcAft>
              <a:buClr>
                <a:schemeClr val="dk1"/>
              </a:buClr>
              <a:buSzPts val="1800"/>
              <a:buFont typeface="Arial"/>
              <a:buNone/>
            </a:pPr>
            <a:r>
              <a:t/>
            </a:r>
            <a:endParaRPr sz="1800">
              <a:solidFill>
                <a:schemeClr val="lt1"/>
              </a:solidFill>
              <a:latin typeface="Trebuchet MS"/>
              <a:ea typeface="Trebuchet MS"/>
              <a:cs typeface="Trebuchet MS"/>
              <a:sym typeface="Trebuchet MS"/>
            </a:endParaRPr>
          </a:p>
        </p:txBody>
      </p:sp>
      <p:pic>
        <p:nvPicPr>
          <p:cNvPr id="239" name="Google Shape;239;p26"/>
          <p:cNvPicPr preferRelativeResize="0"/>
          <p:nvPr/>
        </p:nvPicPr>
        <p:blipFill rotWithShape="1">
          <a:blip r:embed="rId3">
            <a:alphaModFix/>
          </a:blip>
          <a:srcRect b="0" l="0" r="0" t="0"/>
          <a:stretch/>
        </p:blipFill>
        <p:spPr>
          <a:xfrm>
            <a:off x="6605452" y="1897317"/>
            <a:ext cx="2612582" cy="1691765"/>
          </a:xfrm>
          <a:prstGeom prst="rect">
            <a:avLst/>
          </a:prstGeom>
          <a:noFill/>
          <a:ln>
            <a:noFill/>
          </a:ln>
        </p:spPr>
      </p:pic>
      <p:pic>
        <p:nvPicPr>
          <p:cNvPr descr="Dataset distribution, classes per model" id="240" name="Google Shape;240;p26"/>
          <p:cNvPicPr preferRelativeResize="0"/>
          <p:nvPr/>
        </p:nvPicPr>
        <p:blipFill rotWithShape="1">
          <a:blip r:embed="rId4">
            <a:alphaModFix/>
          </a:blip>
          <a:srcRect b="0" l="0" r="0" t="0"/>
          <a:stretch/>
        </p:blipFill>
        <p:spPr>
          <a:xfrm>
            <a:off x="2459115" y="4332303"/>
            <a:ext cx="6320901" cy="19899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